
<file path=[Content_Types].xml><?xml version="1.0" encoding="utf-8"?>
<Types xmlns="http://schemas.openxmlformats.org/package/2006/content-types">
  <Default Extension="bin" ContentType="application/vnd.openxmlformats-officedocument.oleObject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5"/>
  </p:notesMasterIdLst>
  <p:sldIdLst>
    <p:sldId id="256" r:id="rId2"/>
    <p:sldId id="257" r:id="rId3"/>
    <p:sldId id="258" r:id="rId4"/>
    <p:sldId id="293" r:id="rId5"/>
    <p:sldId id="259" r:id="rId6"/>
    <p:sldId id="294" r:id="rId7"/>
    <p:sldId id="288" r:id="rId8"/>
    <p:sldId id="284" r:id="rId9"/>
    <p:sldId id="292" r:id="rId10"/>
    <p:sldId id="289" r:id="rId11"/>
    <p:sldId id="290" r:id="rId12"/>
    <p:sldId id="261" r:id="rId13"/>
    <p:sldId id="262" r:id="rId14"/>
    <p:sldId id="263" r:id="rId15"/>
    <p:sldId id="264" r:id="rId16"/>
    <p:sldId id="265" r:id="rId17"/>
    <p:sldId id="273" r:id="rId18"/>
    <p:sldId id="266" r:id="rId19"/>
    <p:sldId id="267" r:id="rId20"/>
    <p:sldId id="268" r:id="rId21"/>
    <p:sldId id="274" r:id="rId22"/>
    <p:sldId id="269" r:id="rId23"/>
    <p:sldId id="270" r:id="rId24"/>
    <p:sldId id="271" r:id="rId25"/>
    <p:sldId id="272" r:id="rId26"/>
    <p:sldId id="279" r:id="rId27"/>
    <p:sldId id="275" r:id="rId28"/>
    <p:sldId id="276" r:id="rId29"/>
    <p:sldId id="277" r:id="rId30"/>
    <p:sldId id="280" r:id="rId31"/>
    <p:sldId id="281" r:id="rId32"/>
    <p:sldId id="282" r:id="rId33"/>
    <p:sldId id="283" r:id="rId34"/>
  </p:sldIdLst>
  <p:sldSz cx="12192000" cy="6858000"/>
  <p:notesSz cx="6858000" cy="9144000"/>
  <p:embeddedFontLst>
    <p:embeddedFont>
      <p:font typeface="a타이틀고딕2" panose="02020600000000000000" pitchFamily="18" charset="-127"/>
      <p:regular r:id="rId36"/>
    </p:embeddedFont>
    <p:embeddedFont>
      <p:font typeface="맑은 고딕" panose="020B0503020000020004" pitchFamily="50" charset="-127"/>
      <p:regular r:id="rId37"/>
      <p:bold r:id="rId3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95D7A"/>
    <a:srgbClr val="9F5B72"/>
    <a:srgbClr val="FDA85A"/>
    <a:srgbClr val="D8707C"/>
    <a:srgbClr val="494B69"/>
    <a:srgbClr val="FFFFFF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74C447C-4453-4825-BADD-844A3822A0A9}" v="369" dt="2020-01-10T03:49:14.21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394" autoAdjust="0"/>
    <p:restoredTop sz="64005" autoAdjust="0"/>
  </p:normalViewPr>
  <p:slideViewPr>
    <p:cSldViewPr snapToGrid="0">
      <p:cViewPr varScale="1">
        <p:scale>
          <a:sx n="58" d="100"/>
          <a:sy n="58" d="100"/>
        </p:scale>
        <p:origin x="677" y="5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간 정현" userId="5d93a1e0d401ff0a" providerId="LiveId" clId="{974C447C-4453-4825-BADD-844A3822A0A9}"/>
    <pc:docChg chg="undo custSel addSld delSld modSld sldOrd">
      <pc:chgData name="간 정현" userId="5d93a1e0d401ff0a" providerId="LiveId" clId="{974C447C-4453-4825-BADD-844A3822A0A9}" dt="2020-01-10T03:50:00.430" v="4485" actId="20577"/>
      <pc:docMkLst>
        <pc:docMk/>
      </pc:docMkLst>
      <pc:sldChg chg="addSp delSp modSp">
        <pc:chgData name="간 정현" userId="5d93a1e0d401ff0a" providerId="LiveId" clId="{974C447C-4453-4825-BADD-844A3822A0A9}" dt="2020-01-10T03:50:00.430" v="4485" actId="20577"/>
        <pc:sldMkLst>
          <pc:docMk/>
          <pc:sldMk cId="3234884125" sldId="259"/>
        </pc:sldMkLst>
        <pc:spChg chg="del">
          <ac:chgData name="간 정현" userId="5d93a1e0d401ff0a" providerId="LiveId" clId="{974C447C-4453-4825-BADD-844A3822A0A9}" dt="2020-01-10T03:34:00.711" v="3446" actId="478"/>
          <ac:spMkLst>
            <pc:docMk/>
            <pc:sldMk cId="3234884125" sldId="259"/>
            <ac:spMk id="2" creationId="{C4F72B3D-D414-452F-8753-FFA497A66351}"/>
          </ac:spMkLst>
        </pc:spChg>
        <pc:spChg chg="add mod">
          <ac:chgData name="간 정현" userId="5d93a1e0d401ff0a" providerId="LiveId" clId="{974C447C-4453-4825-BADD-844A3822A0A9}" dt="2020-01-10T03:40:44.511" v="3680" actId="20577"/>
          <ac:spMkLst>
            <pc:docMk/>
            <pc:sldMk cId="3234884125" sldId="259"/>
            <ac:spMk id="3" creationId="{EEA41088-B006-4B8F-9D78-90002A3855B9}"/>
          </ac:spMkLst>
        </pc:spChg>
        <pc:spChg chg="add mod">
          <ac:chgData name="간 정현" userId="5d93a1e0d401ff0a" providerId="LiveId" clId="{974C447C-4453-4825-BADD-844A3822A0A9}" dt="2020-01-10T03:36:54.844" v="3468" actId="14100"/>
          <ac:spMkLst>
            <pc:docMk/>
            <pc:sldMk cId="3234884125" sldId="259"/>
            <ac:spMk id="4" creationId="{6C5C63A0-B9E0-4E61-920A-D1C57BB8CA8C}"/>
          </ac:spMkLst>
        </pc:spChg>
        <pc:spChg chg="add del mod">
          <ac:chgData name="간 정현" userId="5d93a1e0d401ff0a" providerId="LiveId" clId="{974C447C-4453-4825-BADD-844A3822A0A9}" dt="2020-01-10T03:38:08.977" v="3562"/>
          <ac:spMkLst>
            <pc:docMk/>
            <pc:sldMk cId="3234884125" sldId="259"/>
            <ac:spMk id="5" creationId="{594323A4-C088-4A6B-84A8-74FCC2AAD45E}"/>
          </ac:spMkLst>
        </pc:spChg>
        <pc:spChg chg="add mod">
          <ac:chgData name="간 정현" userId="5d93a1e0d401ff0a" providerId="LiveId" clId="{974C447C-4453-4825-BADD-844A3822A0A9}" dt="2020-01-10T03:42:45.644" v="3991" actId="20577"/>
          <ac:spMkLst>
            <pc:docMk/>
            <pc:sldMk cId="3234884125" sldId="259"/>
            <ac:spMk id="6" creationId="{7E4D5D46-EB04-4595-91E5-FB64099C33D7}"/>
          </ac:spMkLst>
        </pc:spChg>
        <pc:spChg chg="add mod">
          <ac:chgData name="간 정현" userId="5d93a1e0d401ff0a" providerId="LiveId" clId="{974C447C-4453-4825-BADD-844A3822A0A9}" dt="2020-01-10T03:50:00.430" v="4485" actId="20577"/>
          <ac:spMkLst>
            <pc:docMk/>
            <pc:sldMk cId="3234884125" sldId="259"/>
            <ac:spMk id="7" creationId="{B26016DE-FC43-49DB-BB5E-5FCFB76C3620}"/>
          </ac:spMkLst>
        </pc:spChg>
        <pc:spChg chg="del mod">
          <ac:chgData name="간 정현" userId="5d93a1e0d401ff0a" providerId="LiveId" clId="{974C447C-4453-4825-BADD-844A3822A0A9}" dt="2020-01-10T03:34:18.036" v="3448" actId="478"/>
          <ac:spMkLst>
            <pc:docMk/>
            <pc:sldMk cId="3234884125" sldId="259"/>
            <ac:spMk id="8" creationId="{C4F72B3D-D414-452F-8753-FFA497A66351}"/>
          </ac:spMkLst>
        </pc:spChg>
        <pc:spChg chg="mod">
          <ac:chgData name="간 정현" userId="5d93a1e0d401ff0a" providerId="LiveId" clId="{974C447C-4453-4825-BADD-844A3822A0A9}" dt="2020-01-10T03:44:17.445" v="4021" actId="20577"/>
          <ac:spMkLst>
            <pc:docMk/>
            <pc:sldMk cId="3234884125" sldId="259"/>
            <ac:spMk id="26" creationId="{15019F1D-FB32-4979-80C6-CB5D06BC67CE}"/>
          </ac:spMkLst>
        </pc:spChg>
      </pc:sldChg>
      <pc:sldChg chg="addSp delSp modSp">
        <pc:chgData name="간 정현" userId="5d93a1e0d401ff0a" providerId="LiveId" clId="{974C447C-4453-4825-BADD-844A3822A0A9}" dt="2020-01-10T01:25:13.749" v="2231" actId="20577"/>
        <pc:sldMkLst>
          <pc:docMk/>
          <pc:sldMk cId="707442453" sldId="265"/>
        </pc:sldMkLst>
        <pc:spChg chg="mod">
          <ac:chgData name="간 정현" userId="5d93a1e0d401ff0a" providerId="LiveId" clId="{974C447C-4453-4825-BADD-844A3822A0A9}" dt="2020-01-10T01:22:17.927" v="2088" actId="20577"/>
          <ac:spMkLst>
            <pc:docMk/>
            <pc:sldMk cId="707442453" sldId="265"/>
            <ac:spMk id="2" creationId="{C4F72B3D-D414-452F-8753-FFA497A66351}"/>
          </ac:spMkLst>
        </pc:spChg>
        <pc:spChg chg="add mod">
          <ac:chgData name="간 정현" userId="5d93a1e0d401ff0a" providerId="LiveId" clId="{974C447C-4453-4825-BADD-844A3822A0A9}" dt="2020-01-10T01:25:11.615" v="2229" actId="20577"/>
          <ac:spMkLst>
            <pc:docMk/>
            <pc:sldMk cId="707442453" sldId="265"/>
            <ac:spMk id="6" creationId="{706E29B0-287D-48C7-BE10-ED3877A15E16}"/>
          </ac:spMkLst>
        </pc:spChg>
        <pc:spChg chg="add mod">
          <ac:chgData name="간 정현" userId="5d93a1e0d401ff0a" providerId="LiveId" clId="{974C447C-4453-4825-BADD-844A3822A0A9}" dt="2020-01-10T01:25:13.749" v="2231" actId="20577"/>
          <ac:spMkLst>
            <pc:docMk/>
            <pc:sldMk cId="707442453" sldId="265"/>
            <ac:spMk id="13" creationId="{3F6AED0A-C700-4DDD-A69F-BDA26058623C}"/>
          </ac:spMkLst>
        </pc:spChg>
        <pc:picChg chg="add mod">
          <ac:chgData name="간 정현" userId="5d93a1e0d401ff0a" providerId="LiveId" clId="{974C447C-4453-4825-BADD-844A3822A0A9}" dt="2020-01-10T01:20:55.585" v="2019" actId="1076"/>
          <ac:picMkLst>
            <pc:docMk/>
            <pc:sldMk cId="707442453" sldId="265"/>
            <ac:picMk id="4" creationId="{B00D2458-5694-4D1B-B0A3-7BB0DA570008}"/>
          </ac:picMkLst>
        </pc:picChg>
        <pc:picChg chg="add mod">
          <ac:chgData name="간 정현" userId="5d93a1e0d401ff0a" providerId="LiveId" clId="{974C447C-4453-4825-BADD-844A3822A0A9}" dt="2020-01-10T01:21:22.613" v="2022" actId="1076"/>
          <ac:picMkLst>
            <pc:docMk/>
            <pc:sldMk cId="707442453" sldId="265"/>
            <ac:picMk id="5" creationId="{B8546532-5DB3-4118-8E8F-8901333EA139}"/>
          </ac:picMkLst>
        </pc:picChg>
        <pc:picChg chg="add del">
          <ac:chgData name="간 정현" userId="5d93a1e0d401ff0a" providerId="LiveId" clId="{974C447C-4453-4825-BADD-844A3822A0A9}" dt="2020-01-10T01:20:52.157" v="2018" actId="478"/>
          <ac:picMkLst>
            <pc:docMk/>
            <pc:sldMk cId="707442453" sldId="265"/>
            <ac:picMk id="9" creationId="{234A24AA-DC91-469D-9CFB-CBF85585B192}"/>
          </ac:picMkLst>
        </pc:picChg>
        <pc:picChg chg="del">
          <ac:chgData name="간 정현" userId="5d93a1e0d401ff0a" providerId="LiveId" clId="{974C447C-4453-4825-BADD-844A3822A0A9}" dt="2020-01-10T01:20:40.337" v="2015" actId="478"/>
          <ac:picMkLst>
            <pc:docMk/>
            <pc:sldMk cId="707442453" sldId="265"/>
            <ac:picMk id="1026" creationId="{0C1B3156-DC8C-4215-B4BE-63CDAA526B01}"/>
          </ac:picMkLst>
        </pc:picChg>
        <pc:picChg chg="del">
          <ac:chgData name="간 정현" userId="5d93a1e0d401ff0a" providerId="LiveId" clId="{974C447C-4453-4825-BADD-844A3822A0A9}" dt="2020-01-10T01:21:17.081" v="2020" actId="478"/>
          <ac:picMkLst>
            <pc:docMk/>
            <pc:sldMk cId="707442453" sldId="265"/>
            <ac:picMk id="1028" creationId="{99C18CA1-FC83-48F9-9AD8-02D437A6451C}"/>
          </ac:picMkLst>
        </pc:picChg>
      </pc:sldChg>
      <pc:sldChg chg="modSp">
        <pc:chgData name="간 정현" userId="5d93a1e0d401ff0a" providerId="LiveId" clId="{974C447C-4453-4825-BADD-844A3822A0A9}" dt="2020-01-10T01:26:57.640" v="2253"/>
        <pc:sldMkLst>
          <pc:docMk/>
          <pc:sldMk cId="2182549520" sldId="267"/>
        </pc:sldMkLst>
        <pc:spChg chg="mod">
          <ac:chgData name="간 정현" userId="5d93a1e0d401ff0a" providerId="LiveId" clId="{974C447C-4453-4825-BADD-844A3822A0A9}" dt="2020-01-10T01:26:57.640" v="2253"/>
          <ac:spMkLst>
            <pc:docMk/>
            <pc:sldMk cId="2182549520" sldId="267"/>
            <ac:spMk id="2" creationId="{C4F72B3D-D414-452F-8753-FFA497A66351}"/>
          </ac:spMkLst>
        </pc:spChg>
      </pc:sldChg>
      <pc:sldChg chg="delSp">
        <pc:chgData name="간 정현" userId="5d93a1e0d401ff0a" providerId="LiveId" clId="{974C447C-4453-4825-BADD-844A3822A0A9}" dt="2020-01-10T01:46:50.734" v="2826" actId="478"/>
        <pc:sldMkLst>
          <pc:docMk/>
          <pc:sldMk cId="2540512741" sldId="268"/>
        </pc:sldMkLst>
        <pc:spChg chg="del">
          <ac:chgData name="간 정현" userId="5d93a1e0d401ff0a" providerId="LiveId" clId="{974C447C-4453-4825-BADD-844A3822A0A9}" dt="2020-01-10T01:46:50.734" v="2826" actId="478"/>
          <ac:spMkLst>
            <pc:docMk/>
            <pc:sldMk cId="2540512741" sldId="268"/>
            <ac:spMk id="6" creationId="{69D744B6-D139-4129-969C-EA4EAD38FBC8}"/>
          </ac:spMkLst>
        </pc:spChg>
      </pc:sldChg>
      <pc:sldChg chg="modSp">
        <pc:chgData name="간 정현" userId="5d93a1e0d401ff0a" providerId="LiveId" clId="{974C447C-4453-4825-BADD-844A3822A0A9}" dt="2020-01-10T01:29:49.700" v="2479" actId="20577"/>
        <pc:sldMkLst>
          <pc:docMk/>
          <pc:sldMk cId="2024383648" sldId="274"/>
        </pc:sldMkLst>
        <pc:spChg chg="mod">
          <ac:chgData name="간 정현" userId="5d93a1e0d401ff0a" providerId="LiveId" clId="{974C447C-4453-4825-BADD-844A3822A0A9}" dt="2020-01-10T01:29:49.700" v="2479" actId="20577"/>
          <ac:spMkLst>
            <pc:docMk/>
            <pc:sldMk cId="2024383648" sldId="274"/>
            <ac:spMk id="2" creationId="{C4F72B3D-D414-452F-8753-FFA497A66351}"/>
          </ac:spMkLst>
        </pc:spChg>
      </pc:sldChg>
      <pc:sldChg chg="modSp">
        <pc:chgData name="간 정현" userId="5d93a1e0d401ff0a" providerId="LiveId" clId="{974C447C-4453-4825-BADD-844A3822A0A9}" dt="2020-01-10T01:33:40.149" v="2646" actId="20577"/>
        <pc:sldMkLst>
          <pc:docMk/>
          <pc:sldMk cId="774188591" sldId="275"/>
        </pc:sldMkLst>
        <pc:spChg chg="mod">
          <ac:chgData name="간 정현" userId="5d93a1e0d401ff0a" providerId="LiveId" clId="{974C447C-4453-4825-BADD-844A3822A0A9}" dt="2020-01-10T01:31:04.271" v="2524" actId="14100"/>
          <ac:spMkLst>
            <pc:docMk/>
            <pc:sldMk cId="774188591" sldId="275"/>
            <ac:spMk id="3" creationId="{C4442C12-6861-4C7A-9B7F-04D56801B585}"/>
          </ac:spMkLst>
        </pc:spChg>
        <pc:spChg chg="mod">
          <ac:chgData name="간 정현" userId="5d93a1e0d401ff0a" providerId="LiveId" clId="{974C447C-4453-4825-BADD-844A3822A0A9}" dt="2020-01-10T01:33:40.149" v="2646" actId="20577"/>
          <ac:spMkLst>
            <pc:docMk/>
            <pc:sldMk cId="774188591" sldId="275"/>
            <ac:spMk id="17" creationId="{ABE82551-8286-4392-ACA5-CDA4808CADF7}"/>
          </ac:spMkLst>
        </pc:spChg>
      </pc:sldChg>
      <pc:sldChg chg="del">
        <pc:chgData name="간 정현" userId="5d93a1e0d401ff0a" providerId="LiveId" clId="{974C447C-4453-4825-BADD-844A3822A0A9}" dt="2020-01-10T01:31:28.582" v="2525" actId="47"/>
        <pc:sldMkLst>
          <pc:docMk/>
          <pc:sldMk cId="4235639858" sldId="278"/>
        </pc:sldMkLst>
      </pc:sldChg>
      <pc:sldChg chg="del">
        <pc:chgData name="간 정현" userId="5d93a1e0d401ff0a" providerId="LiveId" clId="{974C447C-4453-4825-BADD-844A3822A0A9}" dt="2020-01-10T01:30:29.450" v="2480" actId="2696"/>
        <pc:sldMkLst>
          <pc:docMk/>
          <pc:sldMk cId="3307128869" sldId="279"/>
        </pc:sldMkLst>
      </pc:sldChg>
      <pc:sldChg chg="modSp add">
        <pc:chgData name="간 정현" userId="5d93a1e0d401ff0a" providerId="LiveId" clId="{974C447C-4453-4825-BADD-844A3822A0A9}" dt="2020-01-10T01:30:49.211" v="2502" actId="14100"/>
        <pc:sldMkLst>
          <pc:docMk/>
          <pc:sldMk cId="4262461383" sldId="279"/>
        </pc:sldMkLst>
        <pc:spChg chg="mod">
          <ac:chgData name="간 정현" userId="5d93a1e0d401ff0a" providerId="LiveId" clId="{974C447C-4453-4825-BADD-844A3822A0A9}" dt="2020-01-10T01:30:49.211" v="2502" actId="14100"/>
          <ac:spMkLst>
            <pc:docMk/>
            <pc:sldMk cId="4262461383" sldId="279"/>
            <ac:spMk id="3" creationId="{C4442C12-6861-4C7A-9B7F-04D56801B585}"/>
          </ac:spMkLst>
        </pc:spChg>
      </pc:sldChg>
      <pc:sldChg chg="addSp delSp modSp">
        <pc:chgData name="간 정현" userId="5d93a1e0d401ff0a" providerId="LiveId" clId="{974C447C-4453-4825-BADD-844A3822A0A9}" dt="2020-01-10T01:33:29.354" v="2639" actId="20577"/>
        <pc:sldMkLst>
          <pc:docMk/>
          <pc:sldMk cId="3033062089" sldId="280"/>
        </pc:sldMkLst>
        <pc:spChg chg="add del">
          <ac:chgData name="간 정현" userId="5d93a1e0d401ff0a" providerId="LiveId" clId="{974C447C-4453-4825-BADD-844A3822A0A9}" dt="2020-01-10T01:33:20.027" v="2626"/>
          <ac:spMkLst>
            <pc:docMk/>
            <pc:sldMk cId="3033062089" sldId="280"/>
            <ac:spMk id="2" creationId="{F249895D-4E59-486D-B9FF-BFE0D1594C0A}"/>
          </ac:spMkLst>
        </pc:spChg>
        <pc:spChg chg="mod">
          <ac:chgData name="간 정현" userId="5d93a1e0d401ff0a" providerId="LiveId" clId="{974C447C-4453-4825-BADD-844A3822A0A9}" dt="2020-01-10T01:32:33.045" v="2624"/>
          <ac:spMkLst>
            <pc:docMk/>
            <pc:sldMk cId="3033062089" sldId="280"/>
            <ac:spMk id="9" creationId="{10EC65D1-6D53-41D1-8030-C57AE92FE853}"/>
          </ac:spMkLst>
        </pc:spChg>
        <pc:spChg chg="mod">
          <ac:chgData name="간 정현" userId="5d93a1e0d401ff0a" providerId="LiveId" clId="{974C447C-4453-4825-BADD-844A3822A0A9}" dt="2020-01-10T01:33:29.354" v="2639" actId="20577"/>
          <ac:spMkLst>
            <pc:docMk/>
            <pc:sldMk cId="3033062089" sldId="280"/>
            <ac:spMk id="14" creationId="{CB94A681-9F19-42F5-9FA0-C4DE82B23065}"/>
          </ac:spMkLst>
        </pc:spChg>
      </pc:sldChg>
      <pc:sldChg chg="delSp modSp">
        <pc:chgData name="간 정현" userId="5d93a1e0d401ff0a" providerId="LiveId" clId="{974C447C-4453-4825-BADD-844A3822A0A9}" dt="2020-01-10T01:34:07.138" v="2649"/>
        <pc:sldMkLst>
          <pc:docMk/>
          <pc:sldMk cId="3447642833" sldId="282"/>
        </pc:sldMkLst>
        <pc:spChg chg="del mod">
          <ac:chgData name="간 정현" userId="5d93a1e0d401ff0a" providerId="LiveId" clId="{974C447C-4453-4825-BADD-844A3822A0A9}" dt="2020-01-10T01:34:07.138" v="2649"/>
          <ac:spMkLst>
            <pc:docMk/>
            <pc:sldMk cId="3447642833" sldId="282"/>
            <ac:spMk id="9" creationId="{10EC65D1-6D53-41D1-8030-C57AE92FE853}"/>
          </ac:spMkLst>
        </pc:spChg>
      </pc:sldChg>
      <pc:sldChg chg="modSp add del">
        <pc:chgData name="간 정현" userId="5d93a1e0d401ff0a" providerId="LiveId" clId="{974C447C-4453-4825-BADD-844A3822A0A9}" dt="2020-01-10T01:42:30.236" v="2803" actId="2696"/>
        <pc:sldMkLst>
          <pc:docMk/>
          <pc:sldMk cId="1078396780" sldId="284"/>
        </pc:sldMkLst>
        <pc:spChg chg="mod">
          <ac:chgData name="간 정현" userId="5d93a1e0d401ff0a" providerId="LiveId" clId="{974C447C-4453-4825-BADD-844A3822A0A9}" dt="2020-01-10T01:42:27.094" v="2802" actId="20577"/>
          <ac:spMkLst>
            <pc:docMk/>
            <pc:sldMk cId="1078396780" sldId="284"/>
            <ac:spMk id="6" creationId="{C4F72B3D-D414-452F-8753-FFA497A66351}"/>
          </ac:spMkLst>
        </pc:spChg>
      </pc:sldChg>
      <pc:sldChg chg="modSp del">
        <pc:chgData name="간 정현" userId="5d93a1e0d401ff0a" providerId="LiveId" clId="{974C447C-4453-4825-BADD-844A3822A0A9}" dt="2020-01-10T01:41:30.178" v="2706" actId="2696"/>
        <pc:sldMkLst>
          <pc:docMk/>
          <pc:sldMk cId="2731744946" sldId="284"/>
        </pc:sldMkLst>
        <pc:spChg chg="mod">
          <ac:chgData name="간 정현" userId="5d93a1e0d401ff0a" providerId="LiveId" clId="{974C447C-4453-4825-BADD-844A3822A0A9}" dt="2020-01-10T00:57:06.242" v="639" actId="20577"/>
          <ac:spMkLst>
            <pc:docMk/>
            <pc:sldMk cId="2731744946" sldId="284"/>
            <ac:spMk id="2" creationId="{C4F72B3D-D414-452F-8753-FFA497A66351}"/>
          </ac:spMkLst>
        </pc:spChg>
        <pc:picChg chg="mod">
          <ac:chgData name="간 정현" userId="5d93a1e0d401ff0a" providerId="LiveId" clId="{974C447C-4453-4825-BADD-844A3822A0A9}" dt="2020-01-10T01:38:42.035" v="2692" actId="14100"/>
          <ac:picMkLst>
            <pc:docMk/>
            <pc:sldMk cId="2731744946" sldId="284"/>
            <ac:picMk id="4" creationId="{F4A64B76-EA5F-4DC5-8CB1-5ECF0E155CCC}"/>
          </ac:picMkLst>
        </pc:picChg>
      </pc:sldChg>
      <pc:sldChg chg="addSp delSp modSp add">
        <pc:chgData name="간 정현" userId="5d93a1e0d401ff0a" providerId="LiveId" clId="{974C447C-4453-4825-BADD-844A3822A0A9}" dt="2020-01-10T01:44:02.173" v="2825" actId="20577"/>
        <pc:sldMkLst>
          <pc:docMk/>
          <pc:sldMk cId="3474113244" sldId="284"/>
        </pc:sldMkLst>
        <pc:spChg chg="mod">
          <ac:chgData name="간 정현" userId="5d93a1e0d401ff0a" providerId="LiveId" clId="{974C447C-4453-4825-BADD-844A3822A0A9}" dt="2020-01-10T01:44:02.173" v="2825" actId="20577"/>
          <ac:spMkLst>
            <pc:docMk/>
            <pc:sldMk cId="3474113244" sldId="284"/>
            <ac:spMk id="6" creationId="{C4F72B3D-D414-452F-8753-FFA497A66351}"/>
          </ac:spMkLst>
        </pc:spChg>
        <pc:spChg chg="add del mod">
          <ac:chgData name="간 정현" userId="5d93a1e0d401ff0a" providerId="LiveId" clId="{974C447C-4453-4825-BADD-844A3822A0A9}" dt="2020-01-10T01:43:46.250" v="2819"/>
          <ac:spMkLst>
            <pc:docMk/>
            <pc:sldMk cId="3474113244" sldId="284"/>
            <ac:spMk id="7" creationId="{6908EC2B-7606-4574-8E0B-9DFA49664B42}"/>
          </ac:spMkLst>
        </pc:spChg>
      </pc:sldChg>
      <pc:sldChg chg="modSp">
        <pc:chgData name="간 정현" userId="5d93a1e0d401ff0a" providerId="LiveId" clId="{974C447C-4453-4825-BADD-844A3822A0A9}" dt="2020-01-10T00:55:34.939" v="480" actId="20577"/>
        <pc:sldMkLst>
          <pc:docMk/>
          <pc:sldMk cId="3234884125" sldId="288"/>
        </pc:sldMkLst>
        <pc:spChg chg="mod">
          <ac:chgData name="간 정현" userId="5d93a1e0d401ff0a" providerId="LiveId" clId="{974C447C-4453-4825-BADD-844A3822A0A9}" dt="2020-01-10T00:55:20.475" v="470" actId="1076"/>
          <ac:spMkLst>
            <pc:docMk/>
            <pc:sldMk cId="3234884125" sldId="288"/>
            <ac:spMk id="9" creationId="{00000000-0000-0000-0000-000000000000}"/>
          </ac:spMkLst>
        </pc:spChg>
        <pc:spChg chg="mod">
          <ac:chgData name="간 정현" userId="5d93a1e0d401ff0a" providerId="LiveId" clId="{974C447C-4453-4825-BADD-844A3822A0A9}" dt="2020-01-10T00:54:40.722" v="465"/>
          <ac:spMkLst>
            <pc:docMk/>
            <pc:sldMk cId="3234884125" sldId="288"/>
            <ac:spMk id="10" creationId="{00000000-0000-0000-0000-000000000000}"/>
          </ac:spMkLst>
        </pc:spChg>
        <pc:spChg chg="mod">
          <ac:chgData name="간 정현" userId="5d93a1e0d401ff0a" providerId="LiveId" clId="{974C447C-4453-4825-BADD-844A3822A0A9}" dt="2020-01-10T00:55:34.939" v="480" actId="20577"/>
          <ac:spMkLst>
            <pc:docMk/>
            <pc:sldMk cId="3234884125" sldId="288"/>
            <ac:spMk id="16" creationId="{00000000-0000-0000-0000-000000000000}"/>
          </ac:spMkLst>
        </pc:spChg>
      </pc:sldChg>
      <pc:sldChg chg="addSp delSp modSp">
        <pc:chgData name="간 정현" userId="5d93a1e0d401ff0a" providerId="LiveId" clId="{974C447C-4453-4825-BADD-844A3822A0A9}" dt="2020-01-10T01:07:09.197" v="1029" actId="1076"/>
        <pc:sldMkLst>
          <pc:docMk/>
          <pc:sldMk cId="3234884125" sldId="289"/>
        </pc:sldMkLst>
        <pc:spChg chg="mod">
          <ac:chgData name="간 정현" userId="5d93a1e0d401ff0a" providerId="LiveId" clId="{974C447C-4453-4825-BADD-844A3822A0A9}" dt="2020-01-10T01:02:06.658" v="960" actId="20577"/>
          <ac:spMkLst>
            <pc:docMk/>
            <pc:sldMk cId="3234884125" sldId="289"/>
            <ac:spMk id="2" creationId="{C4F72B3D-D414-452F-8753-FFA497A66351}"/>
          </ac:spMkLst>
        </pc:spChg>
        <pc:spChg chg="add del mod">
          <ac:chgData name="간 정현" userId="5d93a1e0d401ff0a" providerId="LiveId" clId="{974C447C-4453-4825-BADD-844A3822A0A9}" dt="2020-01-10T01:05:21.085" v="1016" actId="478"/>
          <ac:spMkLst>
            <pc:docMk/>
            <pc:sldMk cId="3234884125" sldId="289"/>
            <ac:spMk id="3" creationId="{643D7CE4-DB2E-4085-AE67-68EBF0048157}"/>
          </ac:spMkLst>
        </pc:spChg>
        <pc:spChg chg="add del mod">
          <ac:chgData name="간 정현" userId="5d93a1e0d401ff0a" providerId="LiveId" clId="{974C447C-4453-4825-BADD-844A3822A0A9}" dt="2020-01-10T01:06:09.099" v="1020" actId="478"/>
          <ac:spMkLst>
            <pc:docMk/>
            <pc:sldMk cId="3234884125" sldId="289"/>
            <ac:spMk id="4" creationId="{CD98B689-12B8-42B7-B459-BE3169FBDA28}"/>
          </ac:spMkLst>
        </pc:spChg>
        <pc:spChg chg="add mod">
          <ac:chgData name="간 정현" userId="5d93a1e0d401ff0a" providerId="LiveId" clId="{974C447C-4453-4825-BADD-844A3822A0A9}" dt="2020-01-10T01:07:09.197" v="1029" actId="1076"/>
          <ac:spMkLst>
            <pc:docMk/>
            <pc:sldMk cId="3234884125" sldId="289"/>
            <ac:spMk id="5" creationId="{9409D6F0-F064-401A-B864-175DEDEFB3C3}"/>
          </ac:spMkLst>
        </pc:spChg>
        <pc:spChg chg="del mod">
          <ac:chgData name="간 정현" userId="5d93a1e0d401ff0a" providerId="LiveId" clId="{974C447C-4453-4825-BADD-844A3822A0A9}" dt="2020-01-10T01:05:21.085" v="1018"/>
          <ac:spMkLst>
            <pc:docMk/>
            <pc:sldMk cId="3234884125" sldId="289"/>
            <ac:spMk id="13" creationId="{00000000-0000-0000-0000-000000000000}"/>
          </ac:spMkLst>
        </pc:spChg>
        <pc:spChg chg="mod">
          <ac:chgData name="간 정현" userId="5d93a1e0d401ff0a" providerId="LiveId" clId="{974C447C-4453-4825-BADD-844A3822A0A9}" dt="2020-01-10T01:04:41.220" v="1012" actId="20577"/>
          <ac:spMkLst>
            <pc:docMk/>
            <pc:sldMk cId="3234884125" sldId="289"/>
            <ac:spMk id="15" creationId="{00000000-0000-0000-0000-000000000000}"/>
          </ac:spMkLst>
        </pc:spChg>
      </pc:sldChg>
      <pc:sldChg chg="addSp delSp modSp">
        <pc:chgData name="간 정현" userId="5d93a1e0d401ff0a" providerId="LiveId" clId="{974C447C-4453-4825-BADD-844A3822A0A9}" dt="2020-01-10T01:15:33.306" v="1402" actId="20577"/>
        <pc:sldMkLst>
          <pc:docMk/>
          <pc:sldMk cId="3234884125" sldId="290"/>
        </pc:sldMkLst>
        <pc:spChg chg="mod">
          <ac:chgData name="간 정현" userId="5d93a1e0d401ff0a" providerId="LiveId" clId="{974C447C-4453-4825-BADD-844A3822A0A9}" dt="2020-01-10T01:14:00.935" v="1320" actId="20577"/>
          <ac:spMkLst>
            <pc:docMk/>
            <pc:sldMk cId="3234884125" sldId="290"/>
            <ac:spMk id="2" creationId="{C4F72B3D-D414-452F-8753-FFA497A66351}"/>
          </ac:spMkLst>
        </pc:spChg>
        <pc:spChg chg="add del mod">
          <ac:chgData name="간 정현" userId="5d93a1e0d401ff0a" providerId="LiveId" clId="{974C447C-4453-4825-BADD-844A3822A0A9}" dt="2020-01-10T01:10:34.421" v="1063"/>
          <ac:spMkLst>
            <pc:docMk/>
            <pc:sldMk cId="3234884125" sldId="290"/>
            <ac:spMk id="5" creationId="{6D38A5C0-9E8F-444D-A75F-F366201A9877}"/>
          </ac:spMkLst>
        </pc:spChg>
        <pc:spChg chg="add del mod">
          <ac:chgData name="간 정현" userId="5d93a1e0d401ff0a" providerId="LiveId" clId="{974C447C-4453-4825-BADD-844A3822A0A9}" dt="2020-01-10T01:10:34.421" v="1061" actId="478"/>
          <ac:spMkLst>
            <pc:docMk/>
            <pc:sldMk cId="3234884125" sldId="290"/>
            <ac:spMk id="6" creationId="{DE353E4A-8297-4044-9767-2F782128115E}"/>
          </ac:spMkLst>
        </pc:spChg>
        <pc:spChg chg="add mod">
          <ac:chgData name="간 정현" userId="5d93a1e0d401ff0a" providerId="LiveId" clId="{974C447C-4453-4825-BADD-844A3822A0A9}" dt="2020-01-10T01:13:32.150" v="1254" actId="1076"/>
          <ac:spMkLst>
            <pc:docMk/>
            <pc:sldMk cId="3234884125" sldId="290"/>
            <ac:spMk id="7" creationId="{A5EA1856-ABAC-416A-828B-559B010CFB6E}"/>
          </ac:spMkLst>
        </pc:spChg>
        <pc:spChg chg="mod">
          <ac:chgData name="간 정현" userId="5d93a1e0d401ff0a" providerId="LiveId" clId="{974C447C-4453-4825-BADD-844A3822A0A9}" dt="2020-01-10T01:15:33.306" v="1402" actId="20577"/>
          <ac:spMkLst>
            <pc:docMk/>
            <pc:sldMk cId="3234884125" sldId="290"/>
            <ac:spMk id="13" creationId="{00000000-0000-0000-0000-000000000000}"/>
          </ac:spMkLst>
        </pc:spChg>
        <pc:graphicFrameChg chg="add mod">
          <ac:chgData name="간 정현" userId="5d93a1e0d401ff0a" providerId="LiveId" clId="{974C447C-4453-4825-BADD-844A3822A0A9}" dt="2020-01-10T01:09:45.763" v="1041" actId="1076"/>
          <ac:graphicFrameMkLst>
            <pc:docMk/>
            <pc:sldMk cId="3234884125" sldId="290"/>
            <ac:graphicFrameMk id="4" creationId="{0C974822-96A5-44CD-B565-2C4510C77BC2}"/>
          </ac:graphicFrameMkLst>
        </pc:graphicFrameChg>
        <pc:picChg chg="add mod">
          <ac:chgData name="간 정현" userId="5d93a1e0d401ff0a" providerId="LiveId" clId="{974C447C-4453-4825-BADD-844A3822A0A9}" dt="2020-01-10T01:08:55.842" v="1037" actId="1076"/>
          <ac:picMkLst>
            <pc:docMk/>
            <pc:sldMk cId="3234884125" sldId="290"/>
            <ac:picMk id="3" creationId="{F026CCEC-03FC-4C46-8735-A76E65D6AA17}"/>
          </ac:picMkLst>
        </pc:picChg>
      </pc:sldChg>
      <pc:sldChg chg="add del">
        <pc:chgData name="간 정현" userId="5d93a1e0d401ff0a" providerId="LiveId" clId="{974C447C-4453-4825-BADD-844A3822A0A9}" dt="2020-01-10T01:42:30.236" v="2803" actId="2696"/>
        <pc:sldMkLst>
          <pc:docMk/>
          <pc:sldMk cId="1735944986" sldId="292"/>
        </pc:sldMkLst>
      </pc:sldChg>
      <pc:sldChg chg="modSp add">
        <pc:chgData name="간 정현" userId="5d93a1e0d401ff0a" providerId="LiveId" clId="{974C447C-4453-4825-BADD-844A3822A0A9}" dt="2020-01-10T01:43:49.047" v="2823" actId="14100"/>
        <pc:sldMkLst>
          <pc:docMk/>
          <pc:sldMk cId="1804504442" sldId="292"/>
        </pc:sldMkLst>
        <pc:spChg chg="mod">
          <ac:chgData name="간 정현" userId="5d93a1e0d401ff0a" providerId="LiveId" clId="{974C447C-4453-4825-BADD-844A3822A0A9}" dt="2020-01-10T01:43:49.047" v="2823" actId="14100"/>
          <ac:spMkLst>
            <pc:docMk/>
            <pc:sldMk cId="1804504442" sldId="292"/>
            <ac:spMk id="7" creationId="{D986FED9-D3A1-42E2-A3F9-BAC4CC0F1B19}"/>
          </ac:spMkLst>
        </pc:spChg>
      </pc:sldChg>
      <pc:sldChg chg="modSp del ord">
        <pc:chgData name="간 정현" userId="5d93a1e0d401ff0a" providerId="LiveId" clId="{974C447C-4453-4825-BADD-844A3822A0A9}" dt="2020-01-10T01:41:30.178" v="2706" actId="2696"/>
        <pc:sldMkLst>
          <pc:docMk/>
          <pc:sldMk cId="2731744946" sldId="292"/>
        </pc:sldMkLst>
        <pc:spChg chg="mod">
          <ac:chgData name="간 정현" userId="5d93a1e0d401ff0a" providerId="LiveId" clId="{974C447C-4453-4825-BADD-844A3822A0A9}" dt="2020-01-10T00:57:26.871" v="641"/>
          <ac:spMkLst>
            <pc:docMk/>
            <pc:sldMk cId="2731744946" sldId="292"/>
            <ac:spMk id="2" creationId="{C4F72B3D-D414-452F-8753-FFA497A66351}"/>
          </ac:spMkLst>
        </pc:spChg>
        <pc:spChg chg="mod">
          <ac:chgData name="간 정현" userId="5d93a1e0d401ff0a" providerId="LiveId" clId="{974C447C-4453-4825-BADD-844A3822A0A9}" dt="2020-01-10T01:39:16.574" v="2703" actId="14100"/>
          <ac:spMkLst>
            <pc:docMk/>
            <pc:sldMk cId="2731744946" sldId="292"/>
            <ac:spMk id="7" creationId="{D986FED9-D3A1-42E2-A3F9-BAC4CC0F1B19}"/>
          </ac:spMkLst>
        </pc:spChg>
        <pc:spChg chg="mod">
          <ac:chgData name="간 정현" userId="5d93a1e0d401ff0a" providerId="LiveId" clId="{974C447C-4453-4825-BADD-844A3822A0A9}" dt="2020-01-10T01:39:45.021" v="2705" actId="14100"/>
          <ac:spMkLst>
            <pc:docMk/>
            <pc:sldMk cId="2731744946" sldId="292"/>
            <ac:spMk id="8" creationId="{6A5A5834-CDE6-48A7-BB01-CBDC069D4AD0}"/>
          </ac:spMkLst>
        </pc:spChg>
        <pc:picChg chg="mod">
          <ac:chgData name="간 정현" userId="5d93a1e0d401ff0a" providerId="LiveId" clId="{974C447C-4453-4825-BADD-844A3822A0A9}" dt="2020-01-10T01:38:46.613" v="2693" actId="14100"/>
          <ac:picMkLst>
            <pc:docMk/>
            <pc:sldMk cId="2731744946" sldId="292"/>
            <ac:picMk id="4" creationId="{F4A64B76-EA5F-4DC5-8CB1-5ECF0E155CCC}"/>
          </ac:picMkLst>
        </pc:picChg>
      </pc:sldChg>
      <pc:sldChg chg="addSp delSp modSp add">
        <pc:chgData name="간 정현" userId="5d93a1e0d401ff0a" providerId="LiveId" clId="{974C447C-4453-4825-BADD-844A3822A0A9}" dt="2020-01-10T03:45:54.685" v="4066" actId="14100"/>
        <pc:sldMkLst>
          <pc:docMk/>
          <pc:sldMk cId="1080125374" sldId="293"/>
        </pc:sldMkLst>
        <pc:spChg chg="mod">
          <ac:chgData name="간 정현" userId="5d93a1e0d401ff0a" providerId="LiveId" clId="{974C447C-4453-4825-BADD-844A3822A0A9}" dt="2020-01-10T03:38:15.826" v="3563" actId="1076"/>
          <ac:spMkLst>
            <pc:docMk/>
            <pc:sldMk cId="1080125374" sldId="293"/>
            <ac:spMk id="2" creationId="{C4F72B3D-D414-452F-8753-FFA497A66351}"/>
          </ac:spMkLst>
        </pc:spChg>
        <pc:spChg chg="add mod">
          <ac:chgData name="간 정현" userId="5d93a1e0d401ff0a" providerId="LiveId" clId="{974C447C-4453-4825-BADD-844A3822A0A9}" dt="2020-01-10T03:31:46.306" v="3445" actId="1076"/>
          <ac:spMkLst>
            <pc:docMk/>
            <pc:sldMk cId="1080125374" sldId="293"/>
            <ac:spMk id="3" creationId="{F89C5FF6-9911-4448-9064-38A24C8186F2}"/>
          </ac:spMkLst>
        </pc:spChg>
        <pc:spChg chg="add mod">
          <ac:chgData name="간 정현" userId="5d93a1e0d401ff0a" providerId="LiveId" clId="{974C447C-4453-4825-BADD-844A3822A0A9}" dt="2020-01-10T03:45:54.685" v="4066" actId="14100"/>
          <ac:spMkLst>
            <pc:docMk/>
            <pc:sldMk cId="1080125374" sldId="293"/>
            <ac:spMk id="5" creationId="{9B1C5E0B-EAE4-411C-AB02-C1C363CF82F9}"/>
          </ac:spMkLst>
        </pc:spChg>
        <pc:spChg chg="del mod">
          <ac:chgData name="간 정현" userId="5d93a1e0d401ff0a" providerId="LiveId" clId="{974C447C-4453-4825-BADD-844A3822A0A9}" dt="2020-01-10T03:31:08.372" v="3419"/>
          <ac:spMkLst>
            <pc:docMk/>
            <pc:sldMk cId="1080125374" sldId="293"/>
            <ac:spMk id="8" creationId="{C4F72B3D-D414-452F-8753-FFA497A66351}"/>
          </ac:spMkLst>
        </pc:spChg>
        <pc:spChg chg="mod">
          <ac:chgData name="간 정현" userId="5d93a1e0d401ff0a" providerId="LiveId" clId="{974C447C-4453-4825-BADD-844A3822A0A9}" dt="2020-01-10T03:17:39.132" v="2849" actId="20577"/>
          <ac:spMkLst>
            <pc:docMk/>
            <pc:sldMk cId="1080125374" sldId="293"/>
            <ac:spMk id="26" creationId="{15019F1D-FB32-4979-80C6-CB5D06BC67CE}"/>
          </ac:spMkLst>
        </pc:spChg>
        <pc:picChg chg="add mod">
          <ac:chgData name="간 정현" userId="5d93a1e0d401ff0a" providerId="LiveId" clId="{974C447C-4453-4825-BADD-844A3822A0A9}" dt="2020-01-10T03:30:02.426" v="3407" actId="1076"/>
          <ac:picMkLst>
            <pc:docMk/>
            <pc:sldMk cId="1080125374" sldId="293"/>
            <ac:picMk id="4" creationId="{2DCC34CA-E9F5-4876-8124-821274A2A942}"/>
          </ac:picMkLst>
        </pc:picChg>
      </pc:sldChg>
      <pc:sldChg chg="add del">
        <pc:chgData name="간 정현" userId="5d93a1e0d401ff0a" providerId="LiveId" clId="{974C447C-4453-4825-BADD-844A3822A0A9}" dt="2020-01-10T03:16:44.701" v="2828" actId="47"/>
        <pc:sldMkLst>
          <pc:docMk/>
          <pc:sldMk cId="2367674684" sldId="293"/>
        </pc:sldMkLst>
      </pc:sldChg>
      <pc:sldChg chg="addSp delSp modSp add">
        <pc:chgData name="간 정현" userId="5d93a1e0d401ff0a" providerId="LiveId" clId="{974C447C-4453-4825-BADD-844A3822A0A9}" dt="2020-01-10T03:49:14.219" v="4484" actId="20577"/>
        <pc:sldMkLst>
          <pc:docMk/>
          <pc:sldMk cId="2478737289" sldId="294"/>
        </pc:sldMkLst>
        <pc:spChg chg="add mod">
          <ac:chgData name="간 정현" userId="5d93a1e0d401ff0a" providerId="LiveId" clId="{974C447C-4453-4825-BADD-844A3822A0A9}" dt="2020-01-10T03:49:14.219" v="4484" actId="20577"/>
          <ac:spMkLst>
            <pc:docMk/>
            <pc:sldMk cId="2478737289" sldId="294"/>
            <ac:spMk id="2" creationId="{9ABEEFF1-4020-42A4-9971-6D849BC6ED87}"/>
          </ac:spMkLst>
        </pc:spChg>
        <pc:spChg chg="del mod">
          <ac:chgData name="간 정현" userId="5d93a1e0d401ff0a" providerId="LiveId" clId="{974C447C-4453-4825-BADD-844A3822A0A9}" dt="2020-01-10T03:46:52.449" v="4072"/>
          <ac:spMkLst>
            <pc:docMk/>
            <pc:sldMk cId="2478737289" sldId="294"/>
            <ac:spMk id="3" creationId="{EEA41088-B006-4B8F-9D78-90002A3855B9}"/>
          </ac:spMkLst>
        </pc:spChg>
        <pc:spChg chg="del">
          <ac:chgData name="간 정현" userId="5d93a1e0d401ff0a" providerId="LiveId" clId="{974C447C-4453-4825-BADD-844A3822A0A9}" dt="2020-01-10T03:46:53.962" v="4073" actId="478"/>
          <ac:spMkLst>
            <pc:docMk/>
            <pc:sldMk cId="2478737289" sldId="294"/>
            <ac:spMk id="4" creationId="{6C5C63A0-B9E0-4E61-920A-D1C57BB8CA8C}"/>
          </ac:spMkLst>
        </pc:spChg>
        <pc:spChg chg="del">
          <ac:chgData name="간 정현" userId="5d93a1e0d401ff0a" providerId="LiveId" clId="{974C447C-4453-4825-BADD-844A3822A0A9}" dt="2020-01-10T03:46:48.740" v="4068" actId="478"/>
          <ac:spMkLst>
            <pc:docMk/>
            <pc:sldMk cId="2478737289" sldId="294"/>
            <ac:spMk id="6" creationId="{7E4D5D46-EB04-4595-91E5-FB64099C33D7}"/>
          </ac:spMkLst>
        </pc:spChg>
        <pc:spChg chg="del">
          <ac:chgData name="간 정현" userId="5d93a1e0d401ff0a" providerId="LiveId" clId="{974C447C-4453-4825-BADD-844A3822A0A9}" dt="2020-01-10T03:46:52.446" v="4070" actId="478"/>
          <ac:spMkLst>
            <pc:docMk/>
            <pc:sldMk cId="2478737289" sldId="294"/>
            <ac:spMk id="7" creationId="{B26016DE-FC43-49DB-BB5E-5FCFB76C3620}"/>
          </ac:spMkLst>
        </pc:spChg>
      </pc:sldChg>
    </pc:docChg>
  </pc:docChgLst>
</pc:chgInfo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E6E10F-B94F-483F-A515-75B35A8CA5B1}" type="datetimeFigureOut">
              <a:rPr lang="ko-KR" altLang="en-US" smtClean="0"/>
              <a:pPr/>
              <a:t>2020-01-10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B29E92-E335-42E9-A7F7-71E33C51F62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안녕하세요</a:t>
            </a:r>
            <a:endParaRPr lang="en-US" altLang="ko-KR" dirty="0"/>
          </a:p>
          <a:p>
            <a:r>
              <a:rPr lang="ko-KR" altLang="en-US" baseline="0" dirty="0"/>
              <a:t>영화 관람객 수 예측 모델에 대해 발표를 맡은 연세대학교의 </a:t>
            </a:r>
            <a:r>
              <a:rPr lang="en-US" altLang="ko-KR" baseline="0" dirty="0"/>
              <a:t>XXX </a:t>
            </a:r>
            <a:r>
              <a:rPr lang="ko-KR" altLang="en-US" baseline="0" dirty="0"/>
              <a:t>입니다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 err="1"/>
              <a:t>발표시작하겠습니다</a:t>
            </a:r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B29E92-E335-42E9-A7F7-71E33C51F62D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위 그림은 제공받은 데이터 중 </a:t>
            </a:r>
            <a:r>
              <a:rPr lang="en-US" altLang="ko-KR" dirty="0"/>
              <a:t>2018</a:t>
            </a:r>
            <a:r>
              <a:rPr lang="ko-KR" altLang="en-US" dirty="0"/>
              <a:t>년 </a:t>
            </a:r>
            <a:r>
              <a:rPr lang="en-US" altLang="ko-KR" dirty="0"/>
              <a:t>8</a:t>
            </a:r>
            <a:r>
              <a:rPr lang="ko-KR" altLang="en-US" dirty="0"/>
              <a:t>월 </a:t>
            </a:r>
            <a:r>
              <a:rPr lang="en-US" altLang="ko-KR" dirty="0"/>
              <a:t>2</a:t>
            </a:r>
            <a:r>
              <a:rPr lang="ko-KR" altLang="en-US" dirty="0"/>
              <a:t>일의 박스오피스 기록이며</a:t>
            </a:r>
            <a:r>
              <a:rPr lang="en-US" altLang="ko-KR" dirty="0"/>
              <a:t>, </a:t>
            </a:r>
            <a:r>
              <a:rPr lang="ko-KR" altLang="en-US" dirty="0"/>
              <a:t>총 </a:t>
            </a:r>
            <a:r>
              <a:rPr lang="en-US" altLang="ko-KR" dirty="0"/>
              <a:t>5</a:t>
            </a:r>
            <a:r>
              <a:rPr lang="ko-KR" altLang="en-US" dirty="0"/>
              <a:t>개 영화가 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B29E92-E335-42E9-A7F7-71E33C51F62D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위 그림은 제공받은 데이터 중 </a:t>
            </a:r>
            <a:r>
              <a:rPr lang="en-US" altLang="ko-KR" dirty="0"/>
              <a:t>2018</a:t>
            </a:r>
            <a:r>
              <a:rPr lang="ko-KR" altLang="en-US" dirty="0"/>
              <a:t>년 </a:t>
            </a:r>
            <a:r>
              <a:rPr lang="en-US" altLang="ko-KR" dirty="0"/>
              <a:t>8</a:t>
            </a:r>
            <a:r>
              <a:rPr lang="ko-KR" altLang="en-US" dirty="0"/>
              <a:t>월 </a:t>
            </a:r>
            <a:r>
              <a:rPr lang="en-US" altLang="ko-KR" dirty="0"/>
              <a:t>2</a:t>
            </a:r>
            <a:r>
              <a:rPr lang="ko-KR" altLang="en-US" dirty="0"/>
              <a:t>일의 박스오피스 기록이며</a:t>
            </a:r>
            <a:r>
              <a:rPr lang="en-US" altLang="ko-KR" dirty="0"/>
              <a:t>, </a:t>
            </a:r>
            <a:r>
              <a:rPr lang="ko-KR" altLang="en-US" dirty="0"/>
              <a:t>총 </a:t>
            </a:r>
            <a:r>
              <a:rPr lang="en-US" altLang="ko-KR" dirty="0"/>
              <a:t>5</a:t>
            </a:r>
            <a:r>
              <a:rPr lang="ko-KR" altLang="en-US" dirty="0"/>
              <a:t>개 영화가 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B29E92-E335-42E9-A7F7-71E33C51F62D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두 번째는 변수 설정 및 전처리 과정입니다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B29E92-E335-42E9-A7F7-71E33C51F62D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/>
              <a:t>저희가 사용한 데이터는 다음과 같이 크게 </a:t>
            </a:r>
            <a:r>
              <a:rPr lang="en-US" altLang="ko-KR" dirty="0"/>
              <a:t>4</a:t>
            </a:r>
            <a:r>
              <a:rPr lang="ko-KR" altLang="en-US" dirty="0"/>
              <a:t>가지로 나누어 볼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첫 번째는 영화 고유 정보입니다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영화 고유 정보에는</a:t>
            </a:r>
            <a:r>
              <a:rPr lang="ko-KR" altLang="en-US" baseline="0" dirty="0"/>
              <a:t> 제작 국가</a:t>
            </a:r>
            <a:r>
              <a:rPr lang="en-US" altLang="ko-KR" baseline="0" dirty="0"/>
              <a:t>, </a:t>
            </a:r>
            <a:r>
              <a:rPr lang="ko-KR" altLang="en-US" baseline="0" dirty="0" err="1"/>
              <a:t>런닝</a:t>
            </a:r>
            <a:r>
              <a:rPr lang="ko-KR" altLang="en-US" baseline="0" dirty="0"/>
              <a:t> 타임</a:t>
            </a:r>
            <a:r>
              <a:rPr lang="en-US" altLang="ko-KR" baseline="0" dirty="0"/>
              <a:t>, </a:t>
            </a:r>
            <a:r>
              <a:rPr lang="ko-KR" altLang="en-US" baseline="0" dirty="0"/>
              <a:t>장르</a:t>
            </a:r>
            <a:r>
              <a:rPr lang="en-US" altLang="ko-KR" baseline="0" dirty="0"/>
              <a:t>, </a:t>
            </a:r>
            <a:r>
              <a:rPr lang="ko-KR" altLang="en-US" baseline="0" dirty="0"/>
              <a:t>관람등급</a:t>
            </a:r>
            <a:r>
              <a:rPr lang="en-US" altLang="ko-KR" baseline="0" dirty="0"/>
              <a:t>, </a:t>
            </a:r>
            <a:r>
              <a:rPr lang="ko-KR" altLang="en-US" baseline="0" dirty="0"/>
              <a:t>제작사</a:t>
            </a:r>
            <a:r>
              <a:rPr lang="en-US" altLang="ko-KR" baseline="0" dirty="0"/>
              <a:t>, </a:t>
            </a:r>
            <a:r>
              <a:rPr lang="ko-KR" altLang="en-US" baseline="0" dirty="0"/>
              <a:t>개봉일 등의 정보가 있습니다</a:t>
            </a:r>
            <a:endParaRPr lang="en-US" altLang="ko-KR" baseline="0" dirty="0"/>
          </a:p>
          <a:p>
            <a:endParaRPr lang="en-US" altLang="ko-KR" baseline="0" dirty="0"/>
          </a:p>
          <a:p>
            <a:r>
              <a:rPr lang="ko-KR" altLang="en-US" baseline="0" dirty="0"/>
              <a:t>두 번째는 인물정보입니다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/>
              <a:t>우선 배우정보로써</a:t>
            </a:r>
            <a:r>
              <a:rPr lang="en-US" altLang="ko-KR" baseline="0" dirty="0"/>
              <a:t>, </a:t>
            </a:r>
            <a:r>
              <a:rPr lang="ko-KR" altLang="en-US" baseline="0" dirty="0"/>
              <a:t>해당 영화에 등장하는 천만 배우가 몇 명인지</a:t>
            </a:r>
            <a:r>
              <a:rPr lang="en-US" altLang="ko-KR" baseline="0" dirty="0"/>
              <a:t>, </a:t>
            </a:r>
            <a:r>
              <a:rPr lang="ko-KR" altLang="en-US" baseline="0" dirty="0"/>
              <a:t>그리고 주연 배우로 등록된 사람들의 누적 관람객 수 등을 이용하였습니다</a:t>
            </a:r>
            <a:endParaRPr lang="en-US" altLang="ko-KR" baseline="0" dirty="0"/>
          </a:p>
          <a:p>
            <a:r>
              <a:rPr lang="ko-KR" altLang="en-US" baseline="0" dirty="0"/>
              <a:t>감독 정보로써는</a:t>
            </a:r>
            <a:r>
              <a:rPr lang="en-US" altLang="ko-KR" baseline="0" dirty="0"/>
              <a:t>, </a:t>
            </a:r>
            <a:r>
              <a:rPr lang="ko-KR" altLang="en-US" baseline="0" dirty="0"/>
              <a:t>해당 감독이 제작한 영화들의 누적 관람객 수 및</a:t>
            </a:r>
            <a:r>
              <a:rPr lang="en-US" altLang="ko-KR" baseline="0" dirty="0"/>
              <a:t>, </a:t>
            </a:r>
            <a:r>
              <a:rPr lang="ko-KR" altLang="en-US" baseline="0" dirty="0"/>
              <a:t>제작한 </a:t>
            </a:r>
            <a:r>
              <a:rPr lang="ko-KR" altLang="en-US" baseline="0" dirty="0" err="1"/>
              <a:t>천만영화작품의</a:t>
            </a:r>
            <a:r>
              <a:rPr lang="ko-KR" altLang="en-US" baseline="0" dirty="0"/>
              <a:t> 개수를 이용하였습니다</a:t>
            </a:r>
            <a:endParaRPr lang="en-US" altLang="ko-KR" baseline="0" dirty="0"/>
          </a:p>
          <a:p>
            <a:endParaRPr lang="en-US" altLang="ko-KR" baseline="0" dirty="0"/>
          </a:p>
          <a:p>
            <a:r>
              <a:rPr lang="ko-KR" altLang="en-US" baseline="0" dirty="0"/>
              <a:t>세 </a:t>
            </a:r>
            <a:r>
              <a:rPr lang="ko-KR" altLang="en-US" baseline="0" dirty="0" err="1"/>
              <a:t>번쨰는</a:t>
            </a:r>
            <a:r>
              <a:rPr lang="ko-KR" altLang="en-US" baseline="0" dirty="0"/>
              <a:t> 영화산업 정보입니다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/>
              <a:t>영화 산업 정보는</a:t>
            </a:r>
            <a:r>
              <a:rPr lang="en-US" altLang="ko-KR" baseline="0" dirty="0"/>
              <a:t>, </a:t>
            </a:r>
            <a:r>
              <a:rPr lang="ko-KR" altLang="en-US" baseline="0" dirty="0"/>
              <a:t>영화 산업의 추이를 말하는 것으로 각각의 영화가 개봉한 날짜이전의 일정 기간 동안 영화관을 찾은 사람 수로 영화 산업을 파악했습니다</a:t>
            </a:r>
            <a:endParaRPr lang="en-US" altLang="ko-KR" baseline="0" dirty="0"/>
          </a:p>
          <a:p>
            <a:endParaRPr lang="en-US" altLang="ko-KR" baseline="0" dirty="0"/>
          </a:p>
          <a:p>
            <a:r>
              <a:rPr lang="ko-KR" altLang="en-US" baseline="0" dirty="0"/>
              <a:t>마지막으로는 개봉 이후 정보입니다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/>
              <a:t>개봉 이후로부터 </a:t>
            </a:r>
            <a:r>
              <a:rPr lang="en-US" altLang="ko-KR" baseline="0" dirty="0"/>
              <a:t>2</a:t>
            </a:r>
            <a:r>
              <a:rPr lang="ko-KR" altLang="en-US" baseline="0" dirty="0"/>
              <a:t>주 이내 기간에 포함된 공휴일의 횟수</a:t>
            </a:r>
            <a:r>
              <a:rPr lang="en-US" altLang="ko-KR" baseline="0" dirty="0"/>
              <a:t>, </a:t>
            </a:r>
            <a:r>
              <a:rPr lang="ko-KR" altLang="en-US" baseline="0" dirty="0"/>
              <a:t>매달 마지막 주의 수요일인 문화인의 날을 포함하는 지 여부</a:t>
            </a:r>
            <a:r>
              <a:rPr lang="en-US" altLang="ko-KR" baseline="0" dirty="0"/>
              <a:t>, </a:t>
            </a:r>
            <a:r>
              <a:rPr lang="ko-KR" altLang="en-US" baseline="0" dirty="0"/>
              <a:t>그리고 관람객 수를 예측하는 데에</a:t>
            </a:r>
            <a:endParaRPr lang="en-US" altLang="ko-KR" baseline="0" dirty="0"/>
          </a:p>
          <a:p>
            <a:r>
              <a:rPr lang="ko-KR" altLang="en-US" baseline="0" dirty="0" err="1"/>
              <a:t>사용가능한</a:t>
            </a:r>
            <a:r>
              <a:rPr lang="ko-KR" altLang="en-US" baseline="0" dirty="0"/>
              <a:t> 영화 개봉 당일의 관람객 수입니다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이러한 </a:t>
            </a:r>
            <a:r>
              <a:rPr lang="ko-KR" altLang="en-US" baseline="0" dirty="0" err="1"/>
              <a:t>네가지</a:t>
            </a:r>
            <a:r>
              <a:rPr lang="ko-KR" altLang="en-US" baseline="0" dirty="0"/>
              <a:t> 정보를 토대로 예측을 진행하였습니다</a:t>
            </a:r>
            <a:r>
              <a:rPr lang="en-US" altLang="ko-KR" baseline="0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B29E92-E335-42E9-A7F7-71E33C51F62D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먼저 영화 고유정보입니다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영화 고유 정보에는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제작 국가 </a:t>
            </a:r>
            <a:r>
              <a:rPr lang="en-US" altLang="ko-KR" dirty="0"/>
              <a:t>/ </a:t>
            </a:r>
            <a:r>
              <a:rPr lang="ko-KR" altLang="en-US" dirty="0"/>
              <a:t>제작사 </a:t>
            </a:r>
            <a:r>
              <a:rPr lang="en-US" altLang="ko-KR" dirty="0"/>
              <a:t>/ </a:t>
            </a:r>
            <a:r>
              <a:rPr lang="ko-KR" altLang="en-US" dirty="0"/>
              <a:t>장르</a:t>
            </a:r>
            <a:r>
              <a:rPr lang="en-US" altLang="ko-KR" baseline="0" dirty="0"/>
              <a:t> / </a:t>
            </a:r>
            <a:r>
              <a:rPr lang="ko-KR" altLang="en-US" baseline="0" dirty="0" err="1"/>
              <a:t>런닝</a:t>
            </a:r>
            <a:r>
              <a:rPr lang="ko-KR" altLang="en-US" baseline="0" dirty="0"/>
              <a:t> 타임 </a:t>
            </a:r>
            <a:r>
              <a:rPr lang="en-US" altLang="ko-KR" baseline="0" dirty="0"/>
              <a:t>/ </a:t>
            </a:r>
            <a:r>
              <a:rPr lang="ko-KR" altLang="en-US" baseline="0" dirty="0"/>
              <a:t>관람 등급 </a:t>
            </a:r>
            <a:r>
              <a:rPr lang="en-US" altLang="ko-KR" baseline="0" dirty="0"/>
              <a:t>/ </a:t>
            </a:r>
            <a:r>
              <a:rPr lang="ko-KR" altLang="en-US" baseline="0" dirty="0"/>
              <a:t>개봉 연월이 있고</a:t>
            </a:r>
            <a:endParaRPr lang="en-US" altLang="ko-KR" baseline="0" dirty="0"/>
          </a:p>
          <a:p>
            <a:r>
              <a:rPr lang="ko-KR" altLang="en-US" baseline="0" dirty="0"/>
              <a:t>이 중 </a:t>
            </a:r>
            <a:r>
              <a:rPr lang="ko-KR" altLang="en-US" baseline="0" dirty="0" err="1"/>
              <a:t>주황식으로</a:t>
            </a:r>
            <a:r>
              <a:rPr lang="ko-KR" altLang="en-US" baseline="0" dirty="0"/>
              <a:t> 칠해진 </a:t>
            </a:r>
            <a:r>
              <a:rPr lang="en-US" altLang="ko-KR" baseline="0" dirty="0"/>
              <a:t>4</a:t>
            </a:r>
            <a:r>
              <a:rPr lang="ko-KR" altLang="en-US" baseline="0" dirty="0"/>
              <a:t>가지의 변수는 추가적인 전처리 과정을 거쳤습니다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B29E92-E335-42E9-A7F7-71E33C51F62D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altLang="ko-KR" dirty="0"/>
              <a:t>[1] </a:t>
            </a:r>
            <a:r>
              <a:rPr lang="ko-KR" altLang="en-US" dirty="0"/>
              <a:t>제작 국가</a:t>
            </a:r>
            <a:endParaRPr lang="en-US" altLang="ko-KR" dirty="0"/>
          </a:p>
          <a:p>
            <a:r>
              <a:rPr lang="ko-KR" altLang="en-US" dirty="0" err="1"/>
              <a:t>첫번</a:t>
            </a:r>
            <a:r>
              <a:rPr lang="ko-KR" altLang="en-US" baseline="0" dirty="0"/>
              <a:t> </a:t>
            </a:r>
            <a:r>
              <a:rPr lang="ko-KR" altLang="en-US" baseline="0" dirty="0" err="1"/>
              <a:t>째로</a:t>
            </a:r>
            <a:r>
              <a:rPr lang="ko-KR" altLang="en-US" baseline="0" dirty="0"/>
              <a:t> </a:t>
            </a:r>
            <a:r>
              <a:rPr lang="ko-KR" altLang="en-US" dirty="0"/>
              <a:t>제작 국가 같은 경우에는</a:t>
            </a:r>
            <a:r>
              <a:rPr lang="en-US" altLang="ko-KR" dirty="0"/>
              <a:t>, </a:t>
            </a:r>
            <a:r>
              <a:rPr lang="ko-KR" altLang="en-US" dirty="0"/>
              <a:t>하나의 국가에서만 만들 지 않고 여러 나라가 합작해서 만든 영화가 꽤 있었습니다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그래서</a:t>
            </a:r>
            <a:r>
              <a:rPr lang="en-US" altLang="ko-KR" dirty="0"/>
              <a:t>,</a:t>
            </a:r>
            <a:r>
              <a:rPr lang="en-US" altLang="ko-KR" baseline="0" dirty="0"/>
              <a:t> </a:t>
            </a:r>
            <a:r>
              <a:rPr lang="ko-KR" altLang="en-US" baseline="0" dirty="0"/>
              <a:t>제작 국가로 한국을 포함하는 경우에는 </a:t>
            </a:r>
            <a:r>
              <a:rPr lang="en-US" altLang="ko-KR" baseline="0" dirty="0"/>
              <a:t>1, </a:t>
            </a:r>
            <a:r>
              <a:rPr lang="ko-KR" altLang="en-US" baseline="0" dirty="0"/>
              <a:t>아닌 경우에는 </a:t>
            </a:r>
            <a:r>
              <a:rPr lang="en-US" altLang="ko-KR" baseline="0" dirty="0"/>
              <a:t>0</a:t>
            </a:r>
            <a:r>
              <a:rPr lang="ko-KR" altLang="en-US" baseline="0" dirty="0"/>
              <a:t>으로 바꿔서 분석을 진행했습니다</a:t>
            </a:r>
            <a:endParaRPr lang="en-US" altLang="ko-KR" baseline="0" dirty="0"/>
          </a:p>
          <a:p>
            <a:endParaRPr lang="en-US" altLang="ko-KR" baseline="0" dirty="0"/>
          </a:p>
          <a:p>
            <a:r>
              <a:rPr lang="ko-KR" altLang="en-US" baseline="0" dirty="0"/>
              <a:t>이러한 전처리</a:t>
            </a:r>
            <a:r>
              <a:rPr lang="en-US" altLang="ko-KR" baseline="0" dirty="0"/>
              <a:t>( </a:t>
            </a:r>
            <a:r>
              <a:rPr lang="ko-KR" altLang="en-US" baseline="0" dirty="0"/>
              <a:t>즉 한국 포함 여부로 </a:t>
            </a:r>
            <a:r>
              <a:rPr lang="en-US" altLang="ko-KR" baseline="0" dirty="0"/>
              <a:t>1,0</a:t>
            </a:r>
            <a:r>
              <a:rPr lang="ko-KR" altLang="en-US" baseline="0" dirty="0"/>
              <a:t>으로</a:t>
            </a:r>
            <a:r>
              <a:rPr lang="en-US" altLang="ko-KR" baseline="0" dirty="0"/>
              <a:t>)</a:t>
            </a:r>
            <a:r>
              <a:rPr lang="ko-KR" altLang="en-US" baseline="0" dirty="0"/>
              <a:t> 한 데에 있어서</a:t>
            </a:r>
            <a:r>
              <a:rPr lang="en-US" altLang="ko-KR" baseline="0" dirty="0"/>
              <a:t>, </a:t>
            </a:r>
          </a:p>
          <a:p>
            <a:r>
              <a:rPr lang="en-US" altLang="ko-KR" baseline="0" dirty="0"/>
              <a:t> 1)</a:t>
            </a:r>
            <a:r>
              <a:rPr lang="ko-KR" altLang="en-US" baseline="0" dirty="0"/>
              <a:t>영화 관람객들은 한국영화와 외국영화를 구분할 때</a:t>
            </a:r>
            <a:r>
              <a:rPr lang="en-US" altLang="ko-KR" baseline="0" dirty="0"/>
              <a:t>, </a:t>
            </a:r>
            <a:r>
              <a:rPr lang="ko-KR" altLang="en-US" baseline="0" dirty="0"/>
              <a:t>그 외국이 미국이든 영국이든 그 나라가 어디인지 따지지 않고 단지 외국이냐 아니냐를 기준으로 삼을 것이라는 가정이 있었습니다</a:t>
            </a:r>
            <a:r>
              <a:rPr lang="en-US" altLang="ko-KR" baseline="0" dirty="0"/>
              <a:t>. </a:t>
            </a:r>
            <a:br>
              <a:rPr lang="en-US" altLang="ko-KR" baseline="0" dirty="0"/>
            </a:br>
            <a:r>
              <a:rPr lang="en-US" altLang="ko-KR" baseline="0" dirty="0"/>
              <a:t> 2)</a:t>
            </a:r>
            <a:r>
              <a:rPr lang="ko-KR" altLang="en-US" baseline="0" dirty="0"/>
              <a:t>또한 여러 외국 국가들을 모두 각각의 더미 변수로 취급하면 변수가 매우 많아질 것을 우려한 점도 있습니다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en-US" altLang="ko-KR" baseline="0" dirty="0"/>
              <a:t>[2] </a:t>
            </a:r>
            <a:r>
              <a:rPr lang="ko-KR" altLang="en-US" baseline="0" dirty="0"/>
              <a:t>제작사 및 배급사</a:t>
            </a:r>
            <a:endParaRPr lang="en-US" altLang="ko-KR" baseline="0" dirty="0"/>
          </a:p>
          <a:p>
            <a:r>
              <a:rPr lang="ko-KR" altLang="en-US" baseline="0" dirty="0"/>
              <a:t>제작사도 제작 국가와 마찬가지로</a:t>
            </a:r>
            <a:r>
              <a:rPr lang="en-US" altLang="ko-KR" baseline="0" dirty="0"/>
              <a:t>, </a:t>
            </a:r>
            <a:r>
              <a:rPr lang="ko-KR" altLang="en-US" baseline="0" dirty="0"/>
              <a:t>하나의 영화에 여러 제작사가 함께 참여한 경우가 있었습니다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/>
              <a:t>제작사의 개수를 보니까</a:t>
            </a:r>
            <a:r>
              <a:rPr lang="en-US" altLang="ko-KR" baseline="0" dirty="0"/>
              <a:t>, </a:t>
            </a:r>
            <a:r>
              <a:rPr lang="ko-KR" altLang="en-US" baseline="0" dirty="0"/>
              <a:t>정말 이름 모를 제작사까지 하여 매우 많은 제작사가 있음을 확인하였습니다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/>
              <a:t>그래서 빈도 </a:t>
            </a:r>
            <a:r>
              <a:rPr lang="en-US" altLang="ko-KR" baseline="0" dirty="0"/>
              <a:t>100</a:t>
            </a:r>
            <a:r>
              <a:rPr lang="ko-KR" altLang="en-US" baseline="0" dirty="0"/>
              <a:t>이상의 제작사만을 남기고 이를 더미화 하여 처리하였습니다</a:t>
            </a:r>
            <a:r>
              <a:rPr lang="en-US" altLang="ko-KR" baseline="0" dirty="0"/>
              <a:t>. </a:t>
            </a:r>
          </a:p>
          <a:p>
            <a:r>
              <a:rPr lang="ko-KR" altLang="en-US" baseline="0" dirty="0"/>
              <a:t>그리고 여러 제작사가 참여하면</a:t>
            </a:r>
            <a:r>
              <a:rPr lang="en-US" altLang="ko-KR" baseline="0" dirty="0"/>
              <a:t>, </a:t>
            </a:r>
            <a:r>
              <a:rPr lang="ko-KR" altLang="en-US" baseline="0" dirty="0"/>
              <a:t>그만큼 자본력도 합해진다는 가정을 바탕으로 이러한 </a:t>
            </a:r>
            <a:r>
              <a:rPr lang="ko-KR" altLang="en-US" baseline="0" dirty="0" err="1"/>
              <a:t>제작새의</a:t>
            </a:r>
            <a:r>
              <a:rPr lang="ko-KR" altLang="en-US" baseline="0" dirty="0"/>
              <a:t> 개수를 센 새로운 변수를 생성하였습니다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/>
              <a:t>또한 제작사 뿐만 아니라</a:t>
            </a:r>
            <a:r>
              <a:rPr lang="en-US" altLang="ko-KR" baseline="0" dirty="0"/>
              <a:t>, </a:t>
            </a:r>
            <a:r>
              <a:rPr lang="ko-KR" altLang="en-US" baseline="0" dirty="0"/>
              <a:t>상위 </a:t>
            </a:r>
            <a:r>
              <a:rPr lang="en-US" altLang="ko-KR" baseline="0" dirty="0"/>
              <a:t>8</a:t>
            </a:r>
            <a:r>
              <a:rPr lang="ko-KR" altLang="en-US" baseline="0" dirty="0"/>
              <a:t>개의 배급사 또한 더미화 처리하여 변수로 넣어주었습니다</a:t>
            </a:r>
            <a:endParaRPr lang="en-US" altLang="ko-KR" baseline="0" dirty="0"/>
          </a:p>
          <a:p>
            <a:endParaRPr lang="en-US" altLang="ko-KR" baseline="0" dirty="0"/>
          </a:p>
          <a:p>
            <a:r>
              <a:rPr lang="en-US" altLang="ko-KR" baseline="0" dirty="0"/>
              <a:t>[3] </a:t>
            </a:r>
            <a:r>
              <a:rPr lang="ko-KR" altLang="en-US" baseline="0" dirty="0"/>
              <a:t>관람 등급</a:t>
            </a:r>
            <a:endParaRPr lang="en-US" altLang="ko-KR" baseline="0" dirty="0"/>
          </a:p>
          <a:p>
            <a:r>
              <a:rPr lang="ko-KR" altLang="en-US" baseline="0" dirty="0"/>
              <a:t>관람 등급은 크게 전체</a:t>
            </a:r>
            <a:r>
              <a:rPr lang="en-US" altLang="ko-KR" baseline="0" dirty="0"/>
              <a:t>/12</a:t>
            </a:r>
            <a:r>
              <a:rPr lang="ko-KR" altLang="en-US" baseline="0" dirty="0"/>
              <a:t>세</a:t>
            </a:r>
            <a:r>
              <a:rPr lang="en-US" altLang="ko-KR" baseline="0" dirty="0"/>
              <a:t>/15</a:t>
            </a:r>
            <a:r>
              <a:rPr lang="ko-KR" altLang="en-US" baseline="0" dirty="0"/>
              <a:t>세</a:t>
            </a:r>
            <a:r>
              <a:rPr lang="en-US" altLang="ko-KR" baseline="0" dirty="0"/>
              <a:t>/</a:t>
            </a:r>
            <a:r>
              <a:rPr lang="ko-KR" altLang="en-US" baseline="0" dirty="0"/>
              <a:t>청불 </a:t>
            </a:r>
            <a:r>
              <a:rPr lang="ko-KR" altLang="en-US" baseline="0" dirty="0" err="1"/>
              <a:t>로</a:t>
            </a:r>
            <a:r>
              <a:rPr lang="ko-KR" altLang="en-US" baseline="0" dirty="0"/>
              <a:t> </a:t>
            </a:r>
            <a:r>
              <a:rPr lang="en-US" altLang="ko-KR" baseline="0" dirty="0"/>
              <a:t>4</a:t>
            </a:r>
            <a:r>
              <a:rPr lang="ko-KR" altLang="en-US" baseline="0" dirty="0"/>
              <a:t>가지 구분되어 있어서</a:t>
            </a:r>
            <a:endParaRPr lang="en-US" altLang="ko-KR" baseline="0" dirty="0"/>
          </a:p>
          <a:p>
            <a:r>
              <a:rPr lang="ko-KR" altLang="en-US" baseline="0" dirty="0"/>
              <a:t>이를 더미화하여 변수로 넣어주었고</a:t>
            </a:r>
            <a:endParaRPr lang="en-US" altLang="ko-KR" baseline="0" dirty="0"/>
          </a:p>
          <a:p>
            <a:endParaRPr lang="en-US" altLang="ko-KR" baseline="0" dirty="0"/>
          </a:p>
          <a:p>
            <a:r>
              <a:rPr lang="en-US" altLang="ko-KR" baseline="0" dirty="0"/>
              <a:t>[4] </a:t>
            </a:r>
            <a:r>
              <a:rPr lang="ko-KR" altLang="en-US" baseline="0" dirty="0"/>
              <a:t>장르도 총 </a:t>
            </a:r>
            <a:r>
              <a:rPr lang="en-US" altLang="ko-KR" baseline="0" dirty="0"/>
              <a:t>20</a:t>
            </a:r>
            <a:r>
              <a:rPr lang="ko-KR" altLang="en-US" baseline="0" dirty="0"/>
              <a:t>가지가 있었지만</a:t>
            </a:r>
            <a:r>
              <a:rPr lang="en-US" altLang="ko-KR" baseline="0" dirty="0"/>
              <a:t>, </a:t>
            </a:r>
            <a:r>
              <a:rPr lang="ko-KR" altLang="en-US" baseline="0" dirty="0"/>
              <a:t>빈도수가 매우 적은</a:t>
            </a:r>
            <a:r>
              <a:rPr lang="en-US" altLang="ko-KR" baseline="0" dirty="0"/>
              <a:t>(</a:t>
            </a:r>
            <a:r>
              <a:rPr lang="ko-KR" altLang="en-US" baseline="0" dirty="0"/>
              <a:t>영화 편수가 </a:t>
            </a:r>
            <a:r>
              <a:rPr lang="en-US" altLang="ko-KR" baseline="0" dirty="0"/>
              <a:t>5</a:t>
            </a:r>
            <a:r>
              <a:rPr lang="ko-KR" altLang="en-US" baseline="0" dirty="0"/>
              <a:t>개 이하가 되는</a:t>
            </a:r>
            <a:r>
              <a:rPr lang="en-US" altLang="ko-KR" baseline="0" dirty="0"/>
              <a:t>) </a:t>
            </a:r>
            <a:r>
              <a:rPr lang="ko-KR" altLang="en-US" baseline="0" dirty="0"/>
              <a:t>서부극</a:t>
            </a:r>
            <a:r>
              <a:rPr lang="en-US" altLang="ko-KR" baseline="0" dirty="0"/>
              <a:t>, </a:t>
            </a:r>
            <a:r>
              <a:rPr lang="ko-KR" altLang="en-US" baseline="0" dirty="0"/>
              <a:t>공연</a:t>
            </a:r>
            <a:r>
              <a:rPr lang="en-US" altLang="ko-KR" baseline="0" dirty="0"/>
              <a:t>, </a:t>
            </a:r>
            <a:r>
              <a:rPr lang="ko-KR" altLang="en-US" baseline="0" dirty="0"/>
              <a:t>기타 장르는 모두 기타로 묶어서 더미화 하였습니다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 err="1"/>
              <a:t>이렇게하여</a:t>
            </a:r>
            <a:r>
              <a:rPr lang="ko-KR" altLang="en-US" baseline="0" dirty="0"/>
              <a:t> 영화 고유 정보를 나타내는 총 </a:t>
            </a:r>
            <a:r>
              <a:rPr lang="en-US" altLang="ko-KR" baseline="0" dirty="0"/>
              <a:t>32</a:t>
            </a:r>
            <a:r>
              <a:rPr lang="ko-KR" altLang="en-US" baseline="0" dirty="0"/>
              <a:t>개의 변수를 생성하였습니다</a:t>
            </a:r>
            <a:r>
              <a:rPr lang="en-US" altLang="ko-KR" baseline="0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B29E92-E335-42E9-A7F7-71E33C51F62D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두 번째로 인물정보입니다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우선 배우 정보로는</a:t>
            </a:r>
            <a:r>
              <a:rPr lang="en-US" altLang="ko-KR" dirty="0"/>
              <a:t>, </a:t>
            </a:r>
            <a:r>
              <a:rPr lang="ko-KR" altLang="en-US" dirty="0"/>
              <a:t>주연 배우의 누적 관객수 합</a:t>
            </a:r>
            <a:r>
              <a:rPr lang="en-US" altLang="ko-KR" dirty="0"/>
              <a:t>, </a:t>
            </a:r>
            <a:r>
              <a:rPr lang="ko-KR" altLang="en-US" dirty="0"/>
              <a:t>평균</a:t>
            </a:r>
            <a:r>
              <a:rPr lang="en-US" altLang="ko-KR" dirty="0"/>
              <a:t>,</a:t>
            </a:r>
            <a:r>
              <a:rPr lang="ko-KR" altLang="en-US" dirty="0"/>
              <a:t>그리고 천만 배우의 수가 있습니다</a:t>
            </a:r>
            <a:endParaRPr lang="en-US" altLang="ko-KR" dirty="0"/>
          </a:p>
          <a:p>
            <a:r>
              <a:rPr lang="ko-KR" altLang="en-US" dirty="0"/>
              <a:t>주연 배우인지에 대한 정보는</a:t>
            </a:r>
            <a:r>
              <a:rPr lang="en-US" altLang="ko-KR" dirty="0"/>
              <a:t>,</a:t>
            </a:r>
            <a:r>
              <a:rPr lang="en-US" altLang="ko-KR" baseline="0" dirty="0"/>
              <a:t> Selenium</a:t>
            </a:r>
            <a:r>
              <a:rPr lang="ko-KR" altLang="en-US" baseline="0" dirty="0"/>
              <a:t>을 통해 크롤링하여 해당 영화에서의 인물 정보를 얻어냄으로써 확인할 수 있었습니다</a:t>
            </a:r>
            <a:endParaRPr lang="en-US" altLang="ko-KR" baseline="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B29E92-E335-42E9-A7F7-71E33C51F62D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감독 정보로서는</a:t>
            </a:r>
            <a:r>
              <a:rPr lang="en-US" altLang="ko-KR" dirty="0"/>
              <a:t>, </a:t>
            </a:r>
            <a:r>
              <a:rPr lang="ko-KR" altLang="en-US" dirty="0"/>
              <a:t>해당 영화를 제작한 감독이 이전까지 제작한 영화 관람객 수를 총 합한 것을 변수로 넣었습니다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또한</a:t>
            </a:r>
            <a:r>
              <a:rPr lang="en-US" altLang="ko-KR" dirty="0"/>
              <a:t>, </a:t>
            </a:r>
            <a:r>
              <a:rPr lang="ko-KR" altLang="en-US" dirty="0"/>
              <a:t>감독의 해당 영화 이전 </a:t>
            </a:r>
            <a:r>
              <a:rPr lang="en-US" altLang="ko-KR" dirty="0"/>
              <a:t>900</a:t>
            </a:r>
            <a:r>
              <a:rPr lang="ko-KR" altLang="en-US" dirty="0"/>
              <a:t>만 관람객 이상 영화 개수도 변수로 사용하였습니다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 감독정보를 사용하는 데에 있어서 유의할 점은</a:t>
            </a:r>
            <a:r>
              <a:rPr lang="en-US" altLang="ko-KR" dirty="0"/>
              <a:t>, </a:t>
            </a:r>
            <a:r>
              <a:rPr lang="ko-KR" altLang="en-US" dirty="0"/>
              <a:t>동일한 감독이라 하더라도 영화 별로 다른 값을 가질 수 있다는 것입니다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모두에게 유명한 봉준호 감독의 경우</a:t>
            </a:r>
            <a:r>
              <a:rPr lang="en-US" altLang="ko-KR" dirty="0"/>
              <a:t>, 2006</a:t>
            </a:r>
            <a:r>
              <a:rPr lang="ko-KR" altLang="en-US" dirty="0"/>
              <a:t>년 괴물을 하기 이전 까지는 별다른 </a:t>
            </a:r>
            <a:r>
              <a:rPr lang="ko-KR" altLang="en-US" dirty="0" err="1"/>
              <a:t>유명작이</a:t>
            </a:r>
            <a:r>
              <a:rPr lang="ko-KR" altLang="en-US" dirty="0"/>
              <a:t> 없었기 때문에 </a:t>
            </a:r>
            <a:r>
              <a:rPr lang="en-US" altLang="ko-KR" dirty="0"/>
              <a:t>“900</a:t>
            </a:r>
            <a:r>
              <a:rPr lang="ko-KR" altLang="en-US" dirty="0"/>
              <a:t>만 이상 영화개수</a:t>
            </a:r>
            <a:r>
              <a:rPr lang="en-US" altLang="ko-KR" dirty="0"/>
              <a:t>” </a:t>
            </a:r>
            <a:r>
              <a:rPr lang="ko-KR" altLang="en-US" dirty="0"/>
              <a:t>변수에는 </a:t>
            </a:r>
            <a:r>
              <a:rPr lang="en-US" altLang="ko-KR" dirty="0"/>
              <a:t>0</a:t>
            </a:r>
            <a:r>
              <a:rPr lang="ko-KR" altLang="en-US" dirty="0"/>
              <a:t>이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기생충 이후에 개봉하게 될 영화에는 </a:t>
            </a:r>
            <a:r>
              <a:rPr lang="en-US" altLang="ko-KR" dirty="0"/>
              <a:t>3(</a:t>
            </a:r>
            <a:r>
              <a:rPr lang="ko-KR" altLang="en-US" dirty="0"/>
              <a:t>괴물</a:t>
            </a:r>
            <a:r>
              <a:rPr lang="en-US" altLang="ko-KR" dirty="0"/>
              <a:t>,</a:t>
            </a:r>
            <a:r>
              <a:rPr lang="ko-KR" altLang="en-US" dirty="0"/>
              <a:t>설국열차</a:t>
            </a:r>
            <a:r>
              <a:rPr lang="en-US" altLang="ko-KR" dirty="0"/>
              <a:t>,</a:t>
            </a:r>
            <a:r>
              <a:rPr lang="ko-KR" altLang="en-US" dirty="0"/>
              <a:t>기생충</a:t>
            </a:r>
            <a:r>
              <a:rPr lang="en-US" altLang="ko-KR" dirty="0"/>
              <a:t>)</a:t>
            </a:r>
            <a:r>
              <a:rPr lang="ko-KR" altLang="en-US" dirty="0"/>
              <a:t>을 넣어야 한다는 것입니다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 err="1"/>
              <a:t>이렇게하여</a:t>
            </a:r>
            <a:r>
              <a:rPr lang="ko-KR" altLang="en-US" dirty="0"/>
              <a:t> 영화 인물 정보 관련 변수로는 총 </a:t>
            </a:r>
            <a:r>
              <a:rPr lang="en-US" altLang="ko-KR" dirty="0"/>
              <a:t>5</a:t>
            </a:r>
            <a:r>
              <a:rPr lang="ko-KR" altLang="en-US" dirty="0"/>
              <a:t>개를 이용하였습니다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B29E92-E335-42E9-A7F7-71E33C51F62D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그 다음은 영화산업 정보입니다</a:t>
            </a:r>
            <a:endParaRPr lang="en-US" altLang="ko-KR" dirty="0"/>
          </a:p>
          <a:p>
            <a:r>
              <a:rPr lang="ko-KR" altLang="en-US" dirty="0"/>
              <a:t>영화 그 자체 뿐만 아니라</a:t>
            </a:r>
            <a:r>
              <a:rPr lang="en-US" altLang="ko-KR" dirty="0"/>
              <a:t>, </a:t>
            </a:r>
            <a:r>
              <a:rPr lang="ko-KR" altLang="en-US" dirty="0"/>
              <a:t>거시적으로 봤을 때 영화 산업에도 추이가 있을 것이라 판단하여</a:t>
            </a:r>
            <a:r>
              <a:rPr lang="en-US" altLang="ko-KR" dirty="0"/>
              <a:t>, </a:t>
            </a:r>
            <a:r>
              <a:rPr lang="ko-KR" altLang="en-US" dirty="0"/>
              <a:t>저희는 해당 영화가</a:t>
            </a:r>
            <a:endParaRPr lang="en-US" altLang="ko-KR" dirty="0"/>
          </a:p>
          <a:p>
            <a:r>
              <a:rPr lang="ko-KR" altLang="en-US" dirty="0"/>
              <a:t>개봉하기 직전 </a:t>
            </a:r>
            <a:r>
              <a:rPr lang="en-US" altLang="ko-KR" dirty="0"/>
              <a:t>1</a:t>
            </a:r>
            <a:r>
              <a:rPr lang="ko-KR" altLang="en-US" dirty="0"/>
              <a:t>년 간의 모든 영화 관람객 수의 합을 변수로 넣었습니다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최근 </a:t>
            </a:r>
            <a:r>
              <a:rPr lang="en-US" altLang="ko-KR" dirty="0"/>
              <a:t>10</a:t>
            </a:r>
            <a:r>
              <a:rPr lang="ko-KR" altLang="en-US" dirty="0"/>
              <a:t>년간의 국내 영화 총 관람객 수 추이를 보면</a:t>
            </a:r>
            <a:r>
              <a:rPr lang="en-US" altLang="ko-KR" dirty="0"/>
              <a:t>, </a:t>
            </a:r>
            <a:r>
              <a:rPr lang="ko-KR" altLang="en-US" dirty="0"/>
              <a:t>급격한 변화가 있는 구간이 있음을 확인할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B29E92-E335-42E9-A7F7-71E33C51F62D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네 번째로는 개봉 이후 정보입니다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개봉 이후 정보를 반영하기 위해</a:t>
            </a:r>
            <a:r>
              <a:rPr lang="en-US" altLang="ko-KR" dirty="0"/>
              <a:t>, </a:t>
            </a:r>
            <a:r>
              <a:rPr lang="ko-KR" altLang="en-US" dirty="0"/>
              <a:t>개봉 이후 </a:t>
            </a:r>
            <a:r>
              <a:rPr lang="en-US" altLang="ko-KR" dirty="0"/>
              <a:t>2</a:t>
            </a:r>
            <a:r>
              <a:rPr lang="ko-KR" altLang="en-US" dirty="0"/>
              <a:t>주 동안</a:t>
            </a:r>
            <a:r>
              <a:rPr lang="en-US" altLang="ko-KR" dirty="0"/>
              <a:t> </a:t>
            </a:r>
            <a:r>
              <a:rPr lang="ko-KR" altLang="en-US" dirty="0"/>
              <a:t>포함한 휴일 수 및 문화인의 날을 변수로 사용하였습니다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예측 대상이 개봉 이후 </a:t>
            </a:r>
            <a:r>
              <a:rPr lang="en-US" altLang="ko-KR" dirty="0"/>
              <a:t>2</a:t>
            </a:r>
            <a:r>
              <a:rPr lang="ko-KR" altLang="en-US" dirty="0"/>
              <a:t>주간 해당 영화를 본 관람객으로 선정하였기 때문에</a:t>
            </a:r>
            <a:r>
              <a:rPr lang="en-US" altLang="ko-KR" dirty="0"/>
              <a:t>, </a:t>
            </a:r>
            <a:r>
              <a:rPr lang="ko-KR" altLang="en-US" dirty="0"/>
              <a:t>토요일과 일요일은 어느 영화든 모두 </a:t>
            </a:r>
            <a:r>
              <a:rPr lang="en-US" altLang="ko-KR" dirty="0"/>
              <a:t>4</a:t>
            </a:r>
            <a:r>
              <a:rPr lang="ko-KR" altLang="en-US" dirty="0"/>
              <a:t>번이 들어갔을 것이기 때문에 따로</a:t>
            </a:r>
            <a:endParaRPr lang="en-US" altLang="ko-KR" dirty="0"/>
          </a:p>
          <a:p>
            <a:r>
              <a:rPr lang="ko-KR" altLang="en-US" dirty="0"/>
              <a:t>주말 변수는 만들지 않았습니다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B29E92-E335-42E9-A7F7-71E33C51F62D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먼저 다음과 같은 순서로 발표를 진행하겠습니다</a:t>
            </a:r>
            <a:endParaRPr lang="en-US" altLang="ko-KR" dirty="0"/>
          </a:p>
          <a:p>
            <a:r>
              <a:rPr lang="en-US" altLang="ko-KR" dirty="0"/>
              <a:t>1) </a:t>
            </a:r>
            <a:r>
              <a:rPr lang="ko-KR" altLang="en-US" dirty="0"/>
              <a:t>우선 분석에 사용한 데이터에 대해서 말씀해드리고</a:t>
            </a:r>
            <a:r>
              <a:rPr lang="en-US" altLang="ko-KR" dirty="0"/>
              <a:t>,</a:t>
            </a:r>
          </a:p>
          <a:p>
            <a:r>
              <a:rPr lang="en-US" altLang="ko-KR" dirty="0"/>
              <a:t>2) </a:t>
            </a:r>
            <a:r>
              <a:rPr lang="ko-KR" altLang="en-US" dirty="0"/>
              <a:t>이러한 데이터에서 선정</a:t>
            </a:r>
            <a:r>
              <a:rPr lang="ko-KR" altLang="en-US" baseline="0" dirty="0"/>
              <a:t> 및 생성한 변수들에 대해서 말씀 드리고</a:t>
            </a:r>
            <a:r>
              <a:rPr lang="en-US" altLang="ko-KR" baseline="0" dirty="0"/>
              <a:t>, </a:t>
            </a:r>
          </a:p>
          <a:p>
            <a:r>
              <a:rPr lang="en-US" altLang="ko-KR" baseline="0" dirty="0"/>
              <a:t>3) </a:t>
            </a:r>
            <a:r>
              <a:rPr lang="ko-KR" altLang="en-US" baseline="0" dirty="0"/>
              <a:t>이를 토대로 모델링 한 다양한 모델 및 </a:t>
            </a:r>
            <a:r>
              <a:rPr lang="en-US" altLang="ko-KR" baseline="0" dirty="0"/>
              <a:t>4) </a:t>
            </a:r>
            <a:r>
              <a:rPr lang="ko-KR" altLang="en-US" baseline="0" dirty="0"/>
              <a:t>그 예측 결과들에 대해서 말씀드림으로써 발표를 마무리하겠습니다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B29E92-E335-42E9-A7F7-71E33C51F62D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개봉 이후 정보로는</a:t>
            </a:r>
            <a:r>
              <a:rPr lang="en-US" altLang="ko-KR" dirty="0"/>
              <a:t>,</a:t>
            </a:r>
            <a:r>
              <a:rPr lang="en-US" altLang="ko-KR" baseline="0" dirty="0"/>
              <a:t> “</a:t>
            </a:r>
            <a:r>
              <a:rPr lang="ko-KR" altLang="en-US" baseline="0" dirty="0"/>
              <a:t>개봉 당일</a:t>
            </a:r>
            <a:r>
              <a:rPr lang="en-US" altLang="ko-KR" baseline="0" dirty="0"/>
              <a:t>” </a:t>
            </a:r>
            <a:r>
              <a:rPr lang="ko-KR" altLang="en-US" baseline="0" dirty="0"/>
              <a:t>데이터를 이용하였습니다</a:t>
            </a:r>
            <a:r>
              <a:rPr lang="en-US" altLang="ko-KR" baseline="0" dirty="0"/>
              <a:t>.</a:t>
            </a:r>
          </a:p>
          <a:p>
            <a:r>
              <a:rPr lang="en-US" altLang="ko-KR" dirty="0"/>
              <a:t>Sony</a:t>
            </a:r>
            <a:r>
              <a:rPr lang="en-US" altLang="ko-KR" baseline="0" dirty="0"/>
              <a:t> Pictures</a:t>
            </a:r>
            <a:r>
              <a:rPr lang="ko-KR" altLang="en-US" baseline="0" dirty="0"/>
              <a:t>에서 계약을 맺을 때 판단 할 수 있는 정보로는 개봉 당일의 정보까지는 이용할 수 있다하여 다음과 같은 변수를 사용하였습니다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/>
              <a:t>개봉 당일의 순위</a:t>
            </a:r>
            <a:r>
              <a:rPr lang="en-US" altLang="ko-KR" baseline="0" dirty="0"/>
              <a:t>,</a:t>
            </a:r>
          </a:p>
          <a:p>
            <a:r>
              <a:rPr lang="ko-KR" altLang="en-US" baseline="0" dirty="0"/>
              <a:t>개봉 당일에 상영된 모든 영화에서 차지하는 매출 비율</a:t>
            </a:r>
            <a:r>
              <a:rPr lang="en-US" altLang="ko-KR" baseline="0" dirty="0"/>
              <a:t>(</a:t>
            </a:r>
            <a:r>
              <a:rPr lang="ko-KR" altLang="en-US" baseline="0" dirty="0"/>
              <a:t>즉</a:t>
            </a:r>
            <a:r>
              <a:rPr lang="en-US" altLang="ko-KR" baseline="0" dirty="0"/>
              <a:t>, </a:t>
            </a:r>
            <a:r>
              <a:rPr lang="ko-KR" altLang="en-US" baseline="0" dirty="0"/>
              <a:t>개봉 당일 영화 점유율로 볼 수 있음</a:t>
            </a:r>
            <a:r>
              <a:rPr lang="en-US" altLang="ko-KR" baseline="0" dirty="0"/>
              <a:t>)</a:t>
            </a:r>
          </a:p>
          <a:p>
            <a:r>
              <a:rPr lang="ko-KR" altLang="en-US" baseline="0" dirty="0"/>
              <a:t>개봉 당일의 관객 수 </a:t>
            </a:r>
            <a:endParaRPr lang="en-US" altLang="ko-KR" baseline="0" dirty="0"/>
          </a:p>
          <a:p>
            <a:r>
              <a:rPr lang="ko-KR" altLang="en-US" baseline="0" dirty="0"/>
              <a:t>개봉 해당영화의 상영 횟수 및 스크린 수</a:t>
            </a:r>
            <a:endParaRPr lang="en-US" altLang="ko-KR" baseline="0" dirty="0"/>
          </a:p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B29E92-E335-42E9-A7F7-71E33C51F62D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그리고 개봉 당일의 </a:t>
            </a:r>
            <a:r>
              <a:rPr lang="ko-KR" altLang="en-US" dirty="0" err="1"/>
              <a:t>네이버</a:t>
            </a:r>
            <a:r>
              <a:rPr lang="ko-KR" altLang="en-US" dirty="0"/>
              <a:t> 평점 평균</a:t>
            </a:r>
            <a:r>
              <a:rPr lang="en-US" altLang="ko-KR" dirty="0"/>
              <a:t>, </a:t>
            </a:r>
            <a:r>
              <a:rPr lang="ko-KR" altLang="en-US" dirty="0"/>
              <a:t>표준편차</a:t>
            </a:r>
            <a:r>
              <a:rPr lang="en-US" altLang="ko-KR" dirty="0"/>
              <a:t>, 2,3</a:t>
            </a:r>
            <a:r>
              <a:rPr lang="ko-KR" altLang="en-US" dirty="0" err="1"/>
              <a:t>분위수</a:t>
            </a:r>
            <a:r>
              <a:rPr lang="ko-KR" altLang="en-US" dirty="0"/>
              <a:t> 등을 변수로 사용하였고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이는 </a:t>
            </a:r>
            <a:r>
              <a:rPr lang="ko-KR" altLang="en-US" dirty="0" err="1"/>
              <a:t>네이버</a:t>
            </a:r>
            <a:r>
              <a:rPr lang="ko-KR" altLang="en-US" dirty="0"/>
              <a:t> 영화 </a:t>
            </a:r>
            <a:r>
              <a:rPr lang="en-US" altLang="ko-KR" dirty="0"/>
              <a:t>API</a:t>
            </a:r>
            <a:r>
              <a:rPr lang="ko-KR" altLang="en-US" dirty="0"/>
              <a:t>를 활용하여 가져왔습니다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이렇게 하여 개봉</a:t>
            </a:r>
            <a:r>
              <a:rPr lang="ko-KR" altLang="en-US" baseline="0" dirty="0"/>
              <a:t> 당일 정보 관련 </a:t>
            </a:r>
            <a:r>
              <a:rPr lang="en-US" altLang="ko-KR" baseline="0" dirty="0"/>
              <a:t>21</a:t>
            </a:r>
            <a:r>
              <a:rPr lang="ko-KR" altLang="en-US" baseline="0" dirty="0"/>
              <a:t>개의 변수를 생성하였습니다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B29E92-E335-42E9-A7F7-71E33C51F62D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저희는 회사 관계자 분들을 통해 개봉 이후 </a:t>
            </a:r>
            <a:r>
              <a:rPr lang="en-US" altLang="ko-KR" dirty="0"/>
              <a:t>2</a:t>
            </a:r>
            <a:r>
              <a:rPr lang="ko-KR" altLang="en-US" dirty="0"/>
              <a:t>주간의 관객수가 가장 중요하다는 것을 알아냈고</a:t>
            </a:r>
            <a:r>
              <a:rPr lang="en-US" altLang="ko-KR" dirty="0"/>
              <a:t>, </a:t>
            </a:r>
            <a:r>
              <a:rPr lang="ko-KR" altLang="en-US" dirty="0"/>
              <a:t>그렇기 때문에</a:t>
            </a:r>
            <a:endParaRPr lang="en-US" altLang="ko-KR" dirty="0"/>
          </a:p>
          <a:p>
            <a:r>
              <a:rPr lang="ko-KR" altLang="en-US" dirty="0"/>
              <a:t>종속 변수로서 개봉 이후 </a:t>
            </a:r>
            <a:r>
              <a:rPr lang="en-US" altLang="ko-KR" dirty="0"/>
              <a:t>“2</a:t>
            </a:r>
            <a:r>
              <a:rPr lang="ko-KR" altLang="en-US" dirty="0"/>
              <a:t>주간 누적 관객 수</a:t>
            </a:r>
            <a:r>
              <a:rPr lang="en-US" altLang="ko-KR" dirty="0"/>
              <a:t>”</a:t>
            </a:r>
            <a:r>
              <a:rPr lang="ko-KR" altLang="en-US" dirty="0"/>
              <a:t>를 사용하였습니다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그 값을 그래프로 나타내보니</a:t>
            </a:r>
            <a:r>
              <a:rPr lang="en-US" altLang="ko-KR" dirty="0"/>
              <a:t>, </a:t>
            </a:r>
            <a:r>
              <a:rPr lang="ko-KR" altLang="en-US" dirty="0"/>
              <a:t>왼쪽으로 </a:t>
            </a:r>
            <a:r>
              <a:rPr lang="en-US" altLang="ko-KR" dirty="0"/>
              <a:t>skewed</a:t>
            </a:r>
            <a:r>
              <a:rPr lang="ko-KR" altLang="en-US" dirty="0"/>
              <a:t>되어 있음을</a:t>
            </a:r>
            <a:r>
              <a:rPr lang="ko-KR" altLang="en-US" baseline="0" dirty="0"/>
              <a:t> 확인할 수 있었습니다</a:t>
            </a:r>
            <a:endParaRPr lang="en-US" altLang="ko-KR" baseline="0" dirty="0"/>
          </a:p>
          <a:p>
            <a:r>
              <a:rPr lang="ko-KR" altLang="en-US" baseline="0" dirty="0"/>
              <a:t>그래서 </a:t>
            </a:r>
            <a:r>
              <a:rPr lang="en-US" altLang="ko-KR" baseline="0" dirty="0"/>
              <a:t>log transformation</a:t>
            </a:r>
            <a:r>
              <a:rPr lang="ko-KR" altLang="en-US" baseline="0" dirty="0"/>
              <a:t>을 통해 오른쪽과 같이 나타내었습니다</a:t>
            </a:r>
            <a:endParaRPr lang="en-US" altLang="ko-KR" baseline="0" dirty="0"/>
          </a:p>
          <a:p>
            <a:endParaRPr lang="en-US" altLang="ko-KR" baseline="0" dirty="0"/>
          </a:p>
          <a:p>
            <a:r>
              <a:rPr lang="ko-KR" altLang="en-US" baseline="0" dirty="0"/>
              <a:t>지금까지의 변수 선정 및 전처리 과정을 </a:t>
            </a:r>
            <a:r>
              <a:rPr lang="ko-KR" altLang="en-US" baseline="0" dirty="0" err="1"/>
              <a:t>한문장으로</a:t>
            </a:r>
            <a:r>
              <a:rPr lang="ko-KR" altLang="en-US" baseline="0" dirty="0"/>
              <a:t> 요약하자면</a:t>
            </a:r>
            <a:r>
              <a:rPr lang="en-US" altLang="ko-KR" baseline="0" dirty="0"/>
              <a:t>,</a:t>
            </a:r>
          </a:p>
          <a:p>
            <a:r>
              <a:rPr lang="en-US" altLang="ko-KR" baseline="0" dirty="0"/>
              <a:t>2424</a:t>
            </a:r>
            <a:r>
              <a:rPr lang="ko-KR" altLang="en-US" baseline="0" dirty="0"/>
              <a:t>편의 영화가 가지고 있는 </a:t>
            </a:r>
            <a:r>
              <a:rPr lang="en-US" altLang="ko-KR" baseline="0" dirty="0"/>
              <a:t>59</a:t>
            </a:r>
            <a:r>
              <a:rPr lang="ko-KR" altLang="en-US" baseline="0" dirty="0"/>
              <a:t>개의 변수를 이용하여</a:t>
            </a:r>
            <a:r>
              <a:rPr lang="en-US" altLang="ko-KR" baseline="0" dirty="0"/>
              <a:t> 2</a:t>
            </a:r>
            <a:r>
              <a:rPr lang="ko-KR" altLang="en-US" baseline="0" dirty="0"/>
              <a:t>주간의 누적 관람객 수를 예측하는 것입니다</a:t>
            </a:r>
            <a:r>
              <a:rPr lang="en-US" altLang="ko-KR" baseline="0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B29E92-E335-42E9-A7F7-71E33C51F62D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다음은 모델링입니다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B29E92-E335-42E9-A7F7-71E33C51F62D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저희는 모든 분석과정에 있어서 </a:t>
            </a:r>
            <a:r>
              <a:rPr lang="en-US" altLang="ko-KR" dirty="0"/>
              <a:t>Python</a:t>
            </a:r>
            <a:r>
              <a:rPr lang="ko-KR" altLang="en-US" dirty="0"/>
              <a:t>을 사용하였고</a:t>
            </a:r>
            <a:endParaRPr lang="en-US" altLang="ko-KR" dirty="0"/>
          </a:p>
          <a:p>
            <a:r>
              <a:rPr lang="ko-KR" altLang="en-US" dirty="0"/>
              <a:t>다음과 같은 모델들을 사용하였습니다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가장 기본이 되는 </a:t>
            </a:r>
            <a:r>
              <a:rPr lang="en-US" altLang="ko-KR" dirty="0"/>
              <a:t>Linear Regression </a:t>
            </a:r>
            <a:r>
              <a:rPr lang="ko-KR" altLang="en-US" dirty="0"/>
              <a:t>모델로는 다중회귀</a:t>
            </a:r>
            <a:r>
              <a:rPr lang="en-US" altLang="ko-KR" dirty="0"/>
              <a:t>, Lasso,</a:t>
            </a:r>
            <a:r>
              <a:rPr lang="en-US" altLang="ko-KR" baseline="0" dirty="0"/>
              <a:t> Ridge, Elastic Net</a:t>
            </a:r>
            <a:r>
              <a:rPr lang="ko-KR" altLang="en-US" baseline="0" dirty="0"/>
              <a:t>을 사용하였고</a:t>
            </a:r>
            <a:endParaRPr lang="en-US" altLang="ko-KR" baseline="0" dirty="0"/>
          </a:p>
          <a:p>
            <a:r>
              <a:rPr lang="en-US" altLang="ko-KR" baseline="0" dirty="0"/>
              <a:t>Boosting Method</a:t>
            </a:r>
            <a:r>
              <a:rPr lang="ko-KR" altLang="en-US" baseline="0" dirty="0"/>
              <a:t>로는 </a:t>
            </a:r>
            <a:r>
              <a:rPr lang="en-US" altLang="ko-KR" baseline="0" dirty="0" err="1"/>
              <a:t>XGBoost</a:t>
            </a:r>
            <a:r>
              <a:rPr lang="ko-KR" altLang="en-US" baseline="0" dirty="0"/>
              <a:t>와 </a:t>
            </a:r>
            <a:r>
              <a:rPr lang="en-US" altLang="ko-KR" baseline="0" dirty="0"/>
              <a:t>Light GBM</a:t>
            </a:r>
            <a:r>
              <a:rPr lang="ko-KR" altLang="en-US" baseline="0" dirty="0"/>
              <a:t>를 사용하였고</a:t>
            </a:r>
            <a:r>
              <a:rPr lang="en-US" altLang="ko-KR" baseline="0" dirty="0"/>
              <a:t>,</a:t>
            </a:r>
          </a:p>
          <a:p>
            <a:r>
              <a:rPr lang="ko-KR" altLang="en-US" baseline="0" dirty="0" err="1"/>
              <a:t>딥러닝</a:t>
            </a:r>
            <a:r>
              <a:rPr lang="ko-KR" altLang="en-US" baseline="0" dirty="0"/>
              <a:t> 모델로 </a:t>
            </a:r>
            <a:r>
              <a:rPr lang="en-US" altLang="ko-KR" baseline="0" dirty="0"/>
              <a:t>(</a:t>
            </a:r>
            <a:r>
              <a:rPr lang="en-US" altLang="ko-KR" baseline="0" dirty="0" err="1"/>
              <a:t>tensorflow</a:t>
            </a:r>
            <a:r>
              <a:rPr lang="ko-KR" altLang="en-US" baseline="0" dirty="0"/>
              <a:t>를 이용하여</a:t>
            </a:r>
            <a:r>
              <a:rPr lang="en-US" altLang="ko-KR" baseline="0" dirty="0"/>
              <a:t>) Neural Network</a:t>
            </a:r>
            <a:r>
              <a:rPr lang="ko-KR" altLang="en-US" baseline="0" dirty="0"/>
              <a:t>를</a:t>
            </a:r>
            <a:r>
              <a:rPr lang="en-US" altLang="ko-KR" baseline="0" dirty="0"/>
              <a:t>,</a:t>
            </a:r>
          </a:p>
          <a:p>
            <a:r>
              <a:rPr lang="ko-KR" altLang="en-US" baseline="0" dirty="0"/>
              <a:t>그 외에도 </a:t>
            </a:r>
            <a:r>
              <a:rPr lang="en-US" altLang="ko-KR" baseline="0" dirty="0"/>
              <a:t>SVM, Random Forest</a:t>
            </a:r>
            <a:r>
              <a:rPr lang="ko-KR" altLang="en-US" baseline="0" dirty="0"/>
              <a:t>를 사용하였습니다</a:t>
            </a:r>
            <a:endParaRPr lang="en-US" altLang="ko-KR" baseline="0" dirty="0"/>
          </a:p>
          <a:p>
            <a:endParaRPr lang="en-US" altLang="ko-KR" baseline="0" dirty="0"/>
          </a:p>
          <a:p>
            <a:r>
              <a:rPr lang="ko-KR" altLang="en-US" baseline="0" dirty="0"/>
              <a:t>다음과 같이 </a:t>
            </a:r>
            <a:r>
              <a:rPr lang="en-US" altLang="ko-KR" baseline="0" dirty="0"/>
              <a:t>9</a:t>
            </a:r>
            <a:r>
              <a:rPr lang="ko-KR" altLang="en-US" baseline="0" dirty="0"/>
              <a:t>개의 모델을 모두 훈련하고</a:t>
            </a:r>
            <a:r>
              <a:rPr lang="en-US" altLang="ko-KR" baseline="0" dirty="0"/>
              <a:t>, 5 fold </a:t>
            </a:r>
            <a:r>
              <a:rPr lang="en-US" altLang="ko-KR" baseline="0" dirty="0" err="1"/>
              <a:t>Crossvalidation</a:t>
            </a:r>
            <a:r>
              <a:rPr lang="en-US" altLang="ko-KR" baseline="0" dirty="0"/>
              <a:t> RMSE</a:t>
            </a:r>
            <a:r>
              <a:rPr lang="ko-KR" altLang="en-US" baseline="0" dirty="0"/>
              <a:t>가 가장 낮은 모델을 최종 모델로 선택하였습니다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B29E92-E335-42E9-A7F7-71E33C51F62D}" type="slidenum">
              <a:rPr lang="ko-KR" altLang="en-US" smtClean="0"/>
              <a:pPr/>
              <a:t>24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Linear</a:t>
            </a:r>
            <a:r>
              <a:rPr lang="en-US" altLang="ko-KR" baseline="0" dirty="0"/>
              <a:t> Regression </a:t>
            </a:r>
            <a:r>
              <a:rPr lang="ko-KR" altLang="en-US" baseline="0" dirty="0"/>
              <a:t>모델 중에는 일반 선형 회귀 모형과  </a:t>
            </a:r>
            <a:r>
              <a:rPr lang="en-US" altLang="ko-KR" baseline="0" dirty="0"/>
              <a:t>penalized model</a:t>
            </a:r>
            <a:r>
              <a:rPr lang="ko-KR" altLang="en-US" baseline="0" dirty="0"/>
              <a:t>인 </a:t>
            </a:r>
            <a:r>
              <a:rPr lang="en-US" altLang="ko-KR" baseline="0" dirty="0"/>
              <a:t>Ridge, lasso, Elastic Net</a:t>
            </a:r>
            <a:r>
              <a:rPr lang="ko-KR" altLang="en-US" baseline="0" dirty="0"/>
              <a:t>을 사용했습니다</a:t>
            </a:r>
            <a:r>
              <a:rPr lang="en-US" altLang="ko-KR" baseline="0" dirty="0"/>
              <a:t>.</a:t>
            </a:r>
            <a:r>
              <a:rPr lang="ko-KR" altLang="en-US" baseline="0" dirty="0"/>
              <a:t> </a:t>
            </a:r>
            <a:endParaRPr lang="en-US" altLang="ko-KR" baseline="0" dirty="0"/>
          </a:p>
          <a:p>
            <a:r>
              <a:rPr lang="ko-KR" altLang="en-US" baseline="0" dirty="0"/>
              <a:t>규제 선형 모델에서는 </a:t>
            </a:r>
            <a:r>
              <a:rPr lang="en-US" altLang="ko-KR" baseline="0" dirty="0"/>
              <a:t>Penalty</a:t>
            </a:r>
            <a:r>
              <a:rPr lang="ko-KR" altLang="en-US" baseline="0" dirty="0"/>
              <a:t>의 정도를 나타낼 수 있는 최적 람다 값을 다음과 같이 </a:t>
            </a:r>
            <a:r>
              <a:rPr lang="en-US" altLang="ko-KR" baseline="0" dirty="0"/>
              <a:t>grid search</a:t>
            </a:r>
            <a:r>
              <a:rPr lang="ko-KR" altLang="en-US" baseline="0" dirty="0"/>
              <a:t>를 통해 찾아내었고</a:t>
            </a:r>
            <a:r>
              <a:rPr lang="en-US" altLang="ko-KR" baseline="0" dirty="0"/>
              <a:t>,</a:t>
            </a:r>
          </a:p>
          <a:p>
            <a:r>
              <a:rPr lang="ko-KR" altLang="en-US" baseline="0" dirty="0"/>
              <a:t>이 네 가지의 모델로 총 </a:t>
            </a:r>
            <a:r>
              <a:rPr lang="en-US" altLang="ko-KR" baseline="0" dirty="0"/>
              <a:t>15</a:t>
            </a:r>
            <a:r>
              <a:rPr lang="ko-KR" altLang="en-US" baseline="0" dirty="0"/>
              <a:t>개의 모델을 생성하였습니다</a:t>
            </a:r>
            <a:r>
              <a:rPr lang="en-US" altLang="ko-KR" baseline="0" dirty="0"/>
              <a:t>. </a:t>
            </a:r>
            <a:r>
              <a:rPr lang="ko-KR" altLang="en-US" baseline="0" dirty="0"/>
              <a:t>제일 낮은 </a:t>
            </a:r>
            <a:r>
              <a:rPr lang="en-US" altLang="ko-KR" baseline="0" dirty="0"/>
              <a:t>RMSE</a:t>
            </a:r>
            <a:r>
              <a:rPr lang="ko-KR" altLang="en-US" baseline="0" dirty="0"/>
              <a:t>를 나타낸 모델은 </a:t>
            </a:r>
            <a:r>
              <a:rPr lang="ko-KR" altLang="en-US" baseline="0" dirty="0" err="1"/>
              <a:t>알파값</a:t>
            </a:r>
            <a:r>
              <a:rPr lang="en-US" altLang="ko-KR" baseline="0" dirty="0"/>
              <a:t> 0.07</a:t>
            </a:r>
            <a:r>
              <a:rPr lang="ko-KR" altLang="en-US" baseline="0" dirty="0" err="1"/>
              <a:t>일때의</a:t>
            </a:r>
            <a:r>
              <a:rPr lang="ko-KR" altLang="en-US" baseline="0" dirty="0"/>
              <a:t> </a:t>
            </a:r>
            <a:r>
              <a:rPr lang="ko-KR" altLang="en-US" baseline="0" dirty="0" err="1"/>
              <a:t>라쏘</a:t>
            </a:r>
            <a:r>
              <a:rPr lang="ko-KR" altLang="en-US" baseline="0" dirty="0"/>
              <a:t> 모델로</a:t>
            </a:r>
            <a:r>
              <a:rPr lang="en-US" altLang="ko-KR" baseline="0" dirty="0"/>
              <a:t>,</a:t>
            </a:r>
            <a:r>
              <a:rPr lang="ko-KR" altLang="en-US" baseline="0" dirty="0"/>
              <a:t> 그 </a:t>
            </a:r>
            <a:r>
              <a:rPr lang="en-US" altLang="ko-KR" baseline="0" dirty="0"/>
              <a:t>RMSE</a:t>
            </a:r>
            <a:r>
              <a:rPr lang="ko-KR" altLang="en-US" baseline="0" dirty="0"/>
              <a:t>값은 약 </a:t>
            </a:r>
            <a:r>
              <a:rPr lang="en-US" altLang="ko-KR" baseline="0" dirty="0"/>
              <a:t>497000</a:t>
            </a:r>
            <a:r>
              <a:rPr lang="ko-KR" altLang="en-US" baseline="0" dirty="0"/>
              <a:t>이었습니다</a:t>
            </a:r>
            <a:r>
              <a:rPr lang="en-US" altLang="ko-KR" baseline="0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B29E92-E335-42E9-A7F7-71E33C51F62D}" type="slidenum">
              <a:rPr lang="ko-KR" altLang="en-US" smtClean="0"/>
              <a:pPr/>
              <a:t>25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(Boosting</a:t>
            </a:r>
            <a:r>
              <a:rPr lang="ko-KR" altLang="en-US" dirty="0"/>
              <a:t>은 그냥 읽으면 될듯</a:t>
            </a:r>
            <a:r>
              <a:rPr lang="en-US" altLang="ko-KR" dirty="0"/>
              <a:t>. </a:t>
            </a:r>
            <a:r>
              <a:rPr lang="ko-KR" altLang="en-US" dirty="0"/>
              <a:t>요약하려 했는데 그냥 저기 </a:t>
            </a:r>
            <a:r>
              <a:rPr lang="ko-KR" altLang="en-US" dirty="0" err="1"/>
              <a:t>피피티에</a:t>
            </a:r>
            <a:r>
              <a:rPr lang="ko-KR" altLang="en-US" dirty="0"/>
              <a:t> </a:t>
            </a:r>
            <a:r>
              <a:rPr lang="ko-KR" altLang="en-US" dirty="0" err="1"/>
              <a:t>써있는게</a:t>
            </a:r>
            <a:r>
              <a:rPr lang="ko-KR" altLang="en-US" dirty="0"/>
              <a:t> 잘 </a:t>
            </a:r>
            <a:r>
              <a:rPr lang="ko-KR" altLang="en-US" dirty="0" err="1"/>
              <a:t>요약된듯</a:t>
            </a:r>
            <a:r>
              <a:rPr lang="ko-KR" altLang="en-US" dirty="0"/>
              <a:t> </a:t>
            </a:r>
            <a:r>
              <a:rPr lang="en-US" altLang="ko-KR" dirty="0"/>
              <a:t>!</a:t>
            </a:r>
            <a:r>
              <a:rPr lang="ko-KR" altLang="en-US" dirty="0" err="1"/>
              <a:t>ㅋㅋ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ko-KR" altLang="en-US" dirty="0"/>
              <a:t>두 </a:t>
            </a:r>
            <a:r>
              <a:rPr lang="ko-KR" altLang="en-US" dirty="0" err="1"/>
              <a:t>번쨰</a:t>
            </a:r>
            <a:r>
              <a:rPr lang="ko-KR" altLang="en-US" dirty="0"/>
              <a:t> 방법으로는 </a:t>
            </a:r>
            <a:r>
              <a:rPr lang="en-US" altLang="ko-KR" dirty="0"/>
              <a:t>Boosting</a:t>
            </a:r>
            <a:r>
              <a:rPr lang="ko-KR" altLang="en-US" dirty="0"/>
              <a:t>기법을 이용하였는데</a:t>
            </a:r>
            <a:r>
              <a:rPr lang="en-US" altLang="ko-KR" dirty="0"/>
              <a:t>, Boosting</a:t>
            </a:r>
            <a:r>
              <a:rPr lang="ko-KR" altLang="en-US" dirty="0"/>
              <a:t>은 </a:t>
            </a:r>
            <a:r>
              <a:rPr lang="en-US" altLang="ko-KR" dirty="0"/>
              <a:t>~~~~</a:t>
            </a:r>
            <a:r>
              <a:rPr lang="ko-KR" altLang="en-US" dirty="0"/>
              <a:t>로서</a:t>
            </a:r>
            <a:r>
              <a:rPr lang="en-US" altLang="ko-KR" dirty="0"/>
              <a:t>, ~~~~~ </a:t>
            </a:r>
            <a:r>
              <a:rPr lang="en-US" altLang="ko-KR" dirty="0" err="1"/>
              <a:t>XGBoost</a:t>
            </a:r>
            <a:r>
              <a:rPr lang="en-US" altLang="ko-KR" dirty="0"/>
              <a:t> &amp; </a:t>
            </a:r>
            <a:r>
              <a:rPr lang="en-US" altLang="ko-KR" dirty="0" err="1"/>
              <a:t>LightGBM</a:t>
            </a:r>
            <a:r>
              <a:rPr lang="ko-KR" altLang="en-US" dirty="0"/>
              <a:t>을 사용하였습니다</a:t>
            </a:r>
            <a:endParaRPr lang="en-US" altLang="ko-KR" dirty="0"/>
          </a:p>
          <a:p>
            <a:r>
              <a:rPr lang="ko-KR" altLang="en-US" dirty="0" err="1"/>
              <a:t>하이퍼파라미터를</a:t>
            </a:r>
            <a:r>
              <a:rPr lang="ko-KR" altLang="en-US" dirty="0"/>
              <a:t> </a:t>
            </a:r>
            <a:r>
              <a:rPr lang="ko-KR" altLang="en-US" dirty="0" err="1"/>
              <a:t>튜닝하는</a:t>
            </a:r>
            <a:r>
              <a:rPr lang="ko-KR" altLang="en-US" dirty="0"/>
              <a:t> 데에 있어서는 </a:t>
            </a:r>
            <a:r>
              <a:rPr lang="en-US" altLang="ko-KR" dirty="0"/>
              <a:t>Bayesian Optimization</a:t>
            </a:r>
            <a:r>
              <a:rPr lang="ko-KR" altLang="en-US" dirty="0"/>
              <a:t>을 이용하였습니다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이를 통해 최종 </a:t>
            </a:r>
            <a:r>
              <a:rPr lang="en-US" altLang="ko-KR" dirty="0"/>
              <a:t>RMSE</a:t>
            </a:r>
            <a:r>
              <a:rPr lang="ko-KR" altLang="en-US" dirty="0"/>
              <a:t>는</a:t>
            </a:r>
            <a:r>
              <a:rPr lang="en-US" altLang="ko-KR" dirty="0"/>
              <a:t> Light</a:t>
            </a:r>
            <a:r>
              <a:rPr lang="ko-KR" altLang="en-US" dirty="0"/>
              <a:t> </a:t>
            </a:r>
            <a:r>
              <a:rPr lang="en-US" altLang="ko-KR" dirty="0"/>
              <a:t>GBM</a:t>
            </a:r>
            <a:r>
              <a:rPr lang="ko-KR" altLang="en-US" dirty="0"/>
              <a:t>모델 사용 시 약 </a:t>
            </a:r>
            <a:r>
              <a:rPr lang="en-US" altLang="ko-KR" dirty="0"/>
              <a:t>38</a:t>
            </a:r>
            <a:r>
              <a:rPr lang="ko-KR" altLang="en-US" dirty="0"/>
              <a:t>만으로</a:t>
            </a:r>
            <a:r>
              <a:rPr lang="en-US" altLang="ko-KR" dirty="0"/>
              <a:t>, Linear</a:t>
            </a:r>
            <a:r>
              <a:rPr lang="en-US" altLang="ko-KR" baseline="0" dirty="0"/>
              <a:t> Regression</a:t>
            </a:r>
            <a:r>
              <a:rPr lang="ko-KR" altLang="en-US" baseline="0" dirty="0"/>
              <a:t>의 최종 </a:t>
            </a:r>
            <a:r>
              <a:rPr lang="en-US" altLang="ko-KR" baseline="0" dirty="0"/>
              <a:t>RMSE</a:t>
            </a:r>
            <a:r>
              <a:rPr lang="ko-KR" altLang="en-US" baseline="0" dirty="0"/>
              <a:t>의 </a:t>
            </a:r>
            <a:r>
              <a:rPr lang="en-US" altLang="ko-KR" baseline="0" dirty="0"/>
              <a:t>¾</a:t>
            </a:r>
            <a:r>
              <a:rPr lang="ko-KR" altLang="en-US" baseline="0" dirty="0"/>
              <a:t>정도로 </a:t>
            </a:r>
            <a:r>
              <a:rPr lang="ko-KR" altLang="en-US" baseline="0" dirty="0" err="1"/>
              <a:t>줄어듬을</a:t>
            </a:r>
            <a:r>
              <a:rPr lang="ko-KR" altLang="en-US" baseline="0" dirty="0"/>
              <a:t> 확인할 수 있었습니다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B29E92-E335-42E9-A7F7-71E33C51F62D}" type="slidenum">
              <a:rPr lang="ko-KR" altLang="en-US" smtClean="0"/>
              <a:pPr/>
              <a:t>27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그 다음으로는 </a:t>
            </a:r>
            <a:r>
              <a:rPr lang="en-US" altLang="ko-KR" dirty="0"/>
              <a:t>Neural Network</a:t>
            </a:r>
            <a:r>
              <a:rPr lang="ko-KR" altLang="en-US" dirty="0"/>
              <a:t>를 사용하였는데</a:t>
            </a:r>
            <a:r>
              <a:rPr lang="en-US" altLang="ko-KR" dirty="0"/>
              <a:t>,</a:t>
            </a:r>
          </a:p>
          <a:p>
            <a:r>
              <a:rPr lang="en-US" altLang="ko-KR" dirty="0"/>
              <a:t>Feature</a:t>
            </a:r>
            <a:r>
              <a:rPr lang="ko-KR" altLang="en-US" dirty="0"/>
              <a:t>을에 </a:t>
            </a:r>
            <a:r>
              <a:rPr lang="en-US" altLang="ko-KR" dirty="0"/>
              <a:t>scale</a:t>
            </a:r>
            <a:r>
              <a:rPr lang="ko-KR" altLang="en-US" dirty="0"/>
              <a:t>에 특히 민감한 모델인 만큼 독립</a:t>
            </a:r>
            <a:r>
              <a:rPr lang="ko-KR" altLang="en-US" baseline="0" dirty="0"/>
              <a:t> 변수들을 표준 정규분포로 </a:t>
            </a:r>
            <a:r>
              <a:rPr lang="en-US" altLang="ko-KR" baseline="0" dirty="0"/>
              <a:t>scaling</a:t>
            </a:r>
            <a:r>
              <a:rPr lang="ko-KR" altLang="en-US" baseline="0" dirty="0"/>
              <a:t>하여 처리하였습니다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/>
              <a:t>또한</a:t>
            </a:r>
            <a:r>
              <a:rPr lang="en-US" altLang="ko-KR" baseline="0" dirty="0"/>
              <a:t>, 59</a:t>
            </a:r>
            <a:r>
              <a:rPr lang="ko-KR" altLang="en-US" baseline="0" dirty="0"/>
              <a:t>개의 변수를 </a:t>
            </a:r>
            <a:r>
              <a:rPr lang="en-US" altLang="ko-KR" baseline="0" dirty="0"/>
              <a:t>PCA</a:t>
            </a:r>
            <a:r>
              <a:rPr lang="ko-KR" altLang="en-US" baseline="0" dirty="0"/>
              <a:t>를 통해 </a:t>
            </a:r>
            <a:r>
              <a:rPr lang="en-US" altLang="ko-KR" baseline="0" dirty="0"/>
              <a:t>14</a:t>
            </a:r>
            <a:r>
              <a:rPr lang="ko-KR" altLang="en-US" baseline="0" dirty="0"/>
              <a:t>개의 차원으로 축소해도 </a:t>
            </a:r>
            <a:r>
              <a:rPr lang="en-US" altLang="ko-KR" baseline="0" dirty="0"/>
              <a:t>84%</a:t>
            </a:r>
            <a:r>
              <a:rPr lang="ko-KR" altLang="en-US" baseline="0" dirty="0"/>
              <a:t>의 설명력을 가져서 차원 축소과정을 거친 이후에 모델링을 하였습니다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B29E92-E335-42E9-A7F7-71E33C51F62D}" type="slidenum">
              <a:rPr lang="ko-KR" altLang="en-US" smtClean="0"/>
              <a:pPr/>
              <a:t>28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Network</a:t>
            </a:r>
            <a:r>
              <a:rPr lang="ko-KR" altLang="en-US" dirty="0"/>
              <a:t>의 구조를 살펴보면 다음과 같습니다</a:t>
            </a:r>
            <a:endParaRPr lang="en-US" altLang="ko-KR" dirty="0"/>
          </a:p>
          <a:p>
            <a:r>
              <a:rPr lang="ko-KR" altLang="en-US" dirty="0"/>
              <a:t>총 </a:t>
            </a:r>
            <a:r>
              <a:rPr lang="en-US" altLang="ko-KR" dirty="0"/>
              <a:t>2</a:t>
            </a:r>
            <a:r>
              <a:rPr lang="ko-KR" altLang="en-US" dirty="0"/>
              <a:t>개의 </a:t>
            </a:r>
            <a:r>
              <a:rPr lang="en-US" altLang="ko-KR" dirty="0"/>
              <a:t>hidden layer</a:t>
            </a:r>
            <a:r>
              <a:rPr lang="ko-KR" altLang="en-US" dirty="0"/>
              <a:t>를 구성하였고</a:t>
            </a:r>
            <a:r>
              <a:rPr lang="en-US" altLang="ko-KR" dirty="0"/>
              <a:t>, </a:t>
            </a:r>
            <a:r>
              <a:rPr lang="ko-KR" altLang="en-US" dirty="0"/>
              <a:t>각각의 </a:t>
            </a:r>
            <a:r>
              <a:rPr lang="en-US" altLang="ko-KR" dirty="0"/>
              <a:t>layer</a:t>
            </a:r>
            <a:r>
              <a:rPr lang="ko-KR" altLang="en-US" dirty="0"/>
              <a:t>에는 </a:t>
            </a:r>
            <a:r>
              <a:rPr lang="en-US" altLang="ko-KR" dirty="0"/>
              <a:t>4</a:t>
            </a:r>
            <a:r>
              <a:rPr lang="ko-KR" altLang="en-US" dirty="0"/>
              <a:t>개의 </a:t>
            </a:r>
            <a:r>
              <a:rPr lang="en-US" altLang="ko-KR" dirty="0"/>
              <a:t>node</a:t>
            </a:r>
            <a:r>
              <a:rPr lang="ko-KR" altLang="en-US" dirty="0"/>
              <a:t>가 있습니다</a:t>
            </a:r>
            <a:endParaRPr lang="en-US" altLang="ko-KR" dirty="0"/>
          </a:p>
          <a:p>
            <a:r>
              <a:rPr lang="ko-KR" altLang="en-US" dirty="0" err="1"/>
              <a:t>과적합을</a:t>
            </a:r>
            <a:r>
              <a:rPr lang="ko-KR" altLang="en-US" dirty="0"/>
              <a:t> 방지하기 위해 </a:t>
            </a:r>
            <a:r>
              <a:rPr lang="en-US" altLang="ko-KR" dirty="0"/>
              <a:t>Batch</a:t>
            </a:r>
            <a:r>
              <a:rPr lang="en-US" altLang="ko-KR" baseline="0" dirty="0"/>
              <a:t> Normalization</a:t>
            </a:r>
            <a:r>
              <a:rPr lang="ko-KR" altLang="en-US" baseline="0" dirty="0"/>
              <a:t>을 시행하였고</a:t>
            </a:r>
            <a:r>
              <a:rPr lang="en-US" altLang="ko-KR" baseline="0" dirty="0"/>
              <a:t>,</a:t>
            </a:r>
          </a:p>
          <a:p>
            <a:r>
              <a:rPr lang="en-US" altLang="ko-KR" baseline="0" dirty="0"/>
              <a:t>Activation Function</a:t>
            </a:r>
            <a:r>
              <a:rPr lang="ko-KR" altLang="en-US" baseline="0" dirty="0"/>
              <a:t>으로는 </a:t>
            </a:r>
            <a:r>
              <a:rPr lang="en-US" altLang="ko-KR" baseline="0" dirty="0" err="1"/>
              <a:t>ReLU</a:t>
            </a:r>
            <a:r>
              <a:rPr lang="ko-KR" altLang="en-US" baseline="0" dirty="0"/>
              <a:t>를</a:t>
            </a:r>
            <a:r>
              <a:rPr lang="en-US" altLang="ko-KR" baseline="0" dirty="0"/>
              <a:t>,</a:t>
            </a:r>
          </a:p>
          <a:p>
            <a:r>
              <a:rPr lang="en-US" altLang="ko-KR" baseline="0" dirty="0"/>
              <a:t>Optimizer</a:t>
            </a:r>
            <a:r>
              <a:rPr lang="ko-KR" altLang="en-US" baseline="0" dirty="0"/>
              <a:t>로는 </a:t>
            </a:r>
            <a:r>
              <a:rPr lang="en-US" altLang="ko-KR" baseline="0" dirty="0"/>
              <a:t>Adam Optimizer</a:t>
            </a:r>
            <a:r>
              <a:rPr lang="ko-KR" altLang="en-US" baseline="0" dirty="0"/>
              <a:t>을 이용하였습니다</a:t>
            </a:r>
            <a:endParaRPr lang="en-US" altLang="ko-KR" baseline="0" dirty="0"/>
          </a:p>
          <a:p>
            <a:r>
              <a:rPr lang="ko-KR" altLang="en-US" baseline="0" dirty="0"/>
              <a:t>총 </a:t>
            </a:r>
            <a:r>
              <a:rPr lang="en-US" altLang="ko-KR" baseline="0" dirty="0"/>
              <a:t>800</a:t>
            </a:r>
            <a:r>
              <a:rPr lang="ko-KR" altLang="en-US" baseline="0" dirty="0"/>
              <a:t>번의 </a:t>
            </a:r>
            <a:r>
              <a:rPr lang="en-US" altLang="ko-KR" baseline="0" dirty="0"/>
              <a:t>EPOCH</a:t>
            </a:r>
            <a:r>
              <a:rPr lang="ko-KR" altLang="en-US" baseline="0" dirty="0"/>
              <a:t>을 통해</a:t>
            </a:r>
            <a:r>
              <a:rPr lang="en-US" altLang="ko-KR" baseline="0" dirty="0"/>
              <a:t> </a:t>
            </a:r>
            <a:r>
              <a:rPr lang="ko-KR" altLang="en-US" baseline="0" dirty="0"/>
              <a:t>학습했고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최종적으로 약</a:t>
            </a:r>
            <a:r>
              <a:rPr lang="en-US" altLang="ko-KR" baseline="0" dirty="0"/>
              <a:t> 45</a:t>
            </a:r>
            <a:r>
              <a:rPr lang="ko-KR" altLang="en-US" baseline="0" dirty="0"/>
              <a:t>만의 </a:t>
            </a:r>
            <a:r>
              <a:rPr lang="en-US" altLang="ko-KR" baseline="0" dirty="0"/>
              <a:t>RMSE</a:t>
            </a:r>
            <a:r>
              <a:rPr lang="ko-KR" altLang="en-US" baseline="0" dirty="0"/>
              <a:t>의 결과를 얻어냈습니다</a:t>
            </a:r>
            <a:r>
              <a:rPr lang="en-US" altLang="ko-KR" baseline="0" dirty="0"/>
              <a:t>.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B29E92-E335-42E9-A7F7-71E33C51F62D}" type="slidenum">
              <a:rPr lang="ko-KR" altLang="en-US" smtClean="0"/>
              <a:pPr/>
              <a:t>29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이렇게 사용한 총 </a:t>
            </a:r>
            <a:r>
              <a:rPr lang="en-US" altLang="ko-KR" dirty="0"/>
              <a:t>9 </a:t>
            </a:r>
            <a:r>
              <a:rPr lang="ko-KR" altLang="en-US" dirty="0"/>
              <a:t>종류의 기법 중</a:t>
            </a:r>
            <a:r>
              <a:rPr lang="en-US" altLang="ko-KR" dirty="0"/>
              <a:t>, Validation</a:t>
            </a:r>
            <a:r>
              <a:rPr lang="en-US" altLang="ko-KR" baseline="0" dirty="0"/>
              <a:t> Score</a:t>
            </a:r>
            <a:r>
              <a:rPr lang="ko-KR" altLang="en-US" baseline="0" dirty="0"/>
              <a:t>가 </a:t>
            </a:r>
            <a:r>
              <a:rPr lang="en-US" altLang="ko-KR" baseline="0" dirty="0"/>
              <a:t>38</a:t>
            </a:r>
            <a:r>
              <a:rPr lang="ko-KR" altLang="en-US" baseline="0" dirty="0"/>
              <a:t>만으로 가장 낮은 </a:t>
            </a:r>
            <a:r>
              <a:rPr lang="en-US" altLang="ko-KR" baseline="0" dirty="0"/>
              <a:t>Light GBM</a:t>
            </a:r>
            <a:r>
              <a:rPr lang="ko-KR" altLang="en-US" baseline="0" dirty="0"/>
              <a:t>을 선택하였습니다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B29E92-E335-42E9-A7F7-71E33C51F62D}" type="slidenum">
              <a:rPr lang="ko-KR" altLang="en-US" smtClean="0"/>
              <a:pPr/>
              <a:t>30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먼저</a:t>
            </a:r>
            <a:r>
              <a:rPr lang="en-US" altLang="ko-KR" dirty="0"/>
              <a:t>, </a:t>
            </a:r>
            <a:r>
              <a:rPr lang="ko-KR" altLang="en-US" dirty="0"/>
              <a:t>저희가 확보한 데이터에  대해서 말씀 드리겠습니다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aseline="0" dirty="0"/>
              <a:t>대회에서 제공받은 데이터에 심각한 누락이 있었기 때문에</a:t>
            </a:r>
            <a:r>
              <a:rPr lang="en-US" altLang="ko-KR" baseline="0" dirty="0"/>
              <a:t>, </a:t>
            </a:r>
            <a:r>
              <a:rPr lang="ko-KR" altLang="en-US" dirty="0"/>
              <a:t>저희는</a:t>
            </a:r>
            <a:r>
              <a:rPr lang="ko-KR" altLang="en-US" baseline="0" dirty="0"/>
              <a:t> 박스오피스 데이터를 다시 수집하였습니다</a:t>
            </a:r>
            <a:r>
              <a:rPr lang="en-US" altLang="ko-KR" baseline="0" dirty="0"/>
              <a:t>.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B29E92-E335-42E9-A7F7-71E33C51F62D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관람객 수의 표준 편차가 </a:t>
            </a:r>
            <a:r>
              <a:rPr lang="en-US" altLang="ko-KR" dirty="0"/>
              <a:t>114</a:t>
            </a:r>
            <a:r>
              <a:rPr lang="ko-KR" altLang="en-US" dirty="0" err="1"/>
              <a:t>만명</a:t>
            </a:r>
            <a:r>
              <a:rPr lang="ko-KR" altLang="en-US" dirty="0"/>
              <a:t> 정도 되는 것에 비해 </a:t>
            </a:r>
            <a:r>
              <a:rPr lang="en-US" altLang="ko-KR" dirty="0"/>
              <a:t>RMSE</a:t>
            </a:r>
            <a:r>
              <a:rPr lang="ko-KR" altLang="en-US" dirty="0"/>
              <a:t>가 </a:t>
            </a:r>
            <a:r>
              <a:rPr lang="en-US" altLang="ko-KR" dirty="0"/>
              <a:t>38</a:t>
            </a:r>
            <a:r>
              <a:rPr lang="ko-KR" altLang="en-US" dirty="0"/>
              <a:t>만인 것은</a:t>
            </a:r>
            <a:r>
              <a:rPr lang="en-US" altLang="ko-KR" dirty="0"/>
              <a:t>, </a:t>
            </a:r>
            <a:r>
              <a:rPr lang="ko-KR" altLang="en-US" dirty="0"/>
              <a:t>관객 수의 불확실성을 크게 줄임을 확인할 수 있었습니다</a:t>
            </a:r>
            <a:endParaRPr lang="en-US" altLang="ko-KR" dirty="0"/>
          </a:p>
          <a:p>
            <a:r>
              <a:rPr lang="en-US" altLang="ko-KR" dirty="0"/>
              <a:t>**</a:t>
            </a:r>
            <a:r>
              <a:rPr lang="ko-KR" altLang="en-US" dirty="0"/>
              <a:t>이 뒤에는 같이 톡에서 논의해봐용</a:t>
            </a:r>
            <a:r>
              <a:rPr lang="en-US" altLang="ko-KR" dirty="0"/>
              <a:t>! </a:t>
            </a:r>
            <a:r>
              <a:rPr lang="ko-KR" altLang="en-US" dirty="0"/>
              <a:t>논리적으로 저렇게 말할 수 </a:t>
            </a:r>
            <a:r>
              <a:rPr lang="ko-KR" altLang="en-US" dirty="0" err="1"/>
              <a:t>있는건지</a:t>
            </a:r>
            <a:r>
              <a:rPr lang="ko-KR" altLang="en-US" dirty="0"/>
              <a:t> 잘 </a:t>
            </a:r>
            <a:r>
              <a:rPr lang="ko-KR" altLang="en-US" dirty="0" err="1"/>
              <a:t>모르겠어성</a:t>
            </a:r>
            <a:r>
              <a:rPr lang="en-US" altLang="ko-KR" dirty="0"/>
              <a:t>! **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B29E92-E335-42E9-A7F7-71E33C51F62D}" type="slidenum">
              <a:rPr lang="ko-KR" altLang="en-US" smtClean="0"/>
              <a:pPr/>
              <a:t>32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위 그림은 제공받은 데이터 중 </a:t>
            </a:r>
            <a:r>
              <a:rPr lang="en-US" altLang="ko-KR" dirty="0"/>
              <a:t>2018</a:t>
            </a:r>
            <a:r>
              <a:rPr lang="ko-KR" altLang="en-US" dirty="0"/>
              <a:t>년 </a:t>
            </a:r>
            <a:r>
              <a:rPr lang="en-US" altLang="ko-KR" dirty="0"/>
              <a:t>8</a:t>
            </a:r>
            <a:r>
              <a:rPr lang="ko-KR" altLang="en-US" dirty="0"/>
              <a:t>월 </a:t>
            </a:r>
            <a:r>
              <a:rPr lang="en-US" altLang="ko-KR" dirty="0"/>
              <a:t>2</a:t>
            </a:r>
            <a:r>
              <a:rPr lang="ko-KR" altLang="en-US" dirty="0"/>
              <a:t>일의 박스오피스 기록이며</a:t>
            </a:r>
            <a:r>
              <a:rPr lang="en-US" altLang="ko-KR" dirty="0"/>
              <a:t>, </a:t>
            </a:r>
            <a:r>
              <a:rPr lang="ko-KR" altLang="en-US" dirty="0"/>
              <a:t>총 </a:t>
            </a:r>
            <a:r>
              <a:rPr lang="en-US" altLang="ko-KR" dirty="0"/>
              <a:t>5</a:t>
            </a:r>
            <a:r>
              <a:rPr lang="ko-KR" altLang="en-US" dirty="0"/>
              <a:t>개 영화가 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B29E92-E335-42E9-A7F7-71E33C51F62D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11085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위 그림은 제공받은 데이터 중 </a:t>
            </a:r>
            <a:r>
              <a:rPr lang="en-US" altLang="ko-KR" dirty="0"/>
              <a:t>2018</a:t>
            </a:r>
            <a:r>
              <a:rPr lang="ko-KR" altLang="en-US" dirty="0"/>
              <a:t>년 </a:t>
            </a:r>
            <a:r>
              <a:rPr lang="en-US" altLang="ko-KR" dirty="0"/>
              <a:t>8</a:t>
            </a:r>
            <a:r>
              <a:rPr lang="ko-KR" altLang="en-US" dirty="0"/>
              <a:t>월 </a:t>
            </a:r>
            <a:r>
              <a:rPr lang="en-US" altLang="ko-KR" dirty="0"/>
              <a:t>2</a:t>
            </a:r>
            <a:r>
              <a:rPr lang="ko-KR" altLang="en-US" dirty="0"/>
              <a:t>일의 박스오피스 기록이며</a:t>
            </a:r>
            <a:r>
              <a:rPr lang="en-US" altLang="ko-KR" dirty="0"/>
              <a:t>, </a:t>
            </a:r>
            <a:r>
              <a:rPr lang="ko-KR" altLang="en-US" dirty="0"/>
              <a:t>총 </a:t>
            </a:r>
            <a:r>
              <a:rPr lang="en-US" altLang="ko-KR" dirty="0"/>
              <a:t>5</a:t>
            </a:r>
            <a:r>
              <a:rPr lang="ko-KR" altLang="en-US" dirty="0"/>
              <a:t>개 영화가 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B29E92-E335-42E9-A7F7-71E33C51F62D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위 그림은 제공받은 데이터 중 </a:t>
            </a:r>
            <a:r>
              <a:rPr lang="en-US" altLang="ko-KR" dirty="0"/>
              <a:t>2018</a:t>
            </a:r>
            <a:r>
              <a:rPr lang="ko-KR" altLang="en-US" dirty="0"/>
              <a:t>년 </a:t>
            </a:r>
            <a:r>
              <a:rPr lang="en-US" altLang="ko-KR" dirty="0"/>
              <a:t>8</a:t>
            </a:r>
            <a:r>
              <a:rPr lang="ko-KR" altLang="en-US" dirty="0"/>
              <a:t>월 </a:t>
            </a:r>
            <a:r>
              <a:rPr lang="en-US" altLang="ko-KR" dirty="0"/>
              <a:t>2</a:t>
            </a:r>
            <a:r>
              <a:rPr lang="ko-KR" altLang="en-US" dirty="0"/>
              <a:t>일의 박스오피스 기록이며</a:t>
            </a:r>
            <a:r>
              <a:rPr lang="en-US" altLang="ko-KR" dirty="0"/>
              <a:t>, </a:t>
            </a:r>
            <a:r>
              <a:rPr lang="ko-KR" altLang="en-US" dirty="0"/>
              <a:t>총 </a:t>
            </a:r>
            <a:r>
              <a:rPr lang="en-US" altLang="ko-KR" dirty="0"/>
              <a:t>5</a:t>
            </a:r>
            <a:r>
              <a:rPr lang="ko-KR" altLang="en-US" dirty="0"/>
              <a:t>개 영화가 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B29E92-E335-42E9-A7F7-71E33C51F62D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64754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위 그림은 제공받은 데이터 중 </a:t>
            </a:r>
            <a:r>
              <a:rPr lang="en-US" altLang="ko-KR" dirty="0"/>
              <a:t>2018</a:t>
            </a:r>
            <a:r>
              <a:rPr lang="ko-KR" altLang="en-US" dirty="0"/>
              <a:t>년 </a:t>
            </a:r>
            <a:r>
              <a:rPr lang="en-US" altLang="ko-KR" dirty="0"/>
              <a:t>8</a:t>
            </a:r>
            <a:r>
              <a:rPr lang="ko-KR" altLang="en-US" dirty="0"/>
              <a:t>월 </a:t>
            </a:r>
            <a:r>
              <a:rPr lang="en-US" altLang="ko-KR" dirty="0"/>
              <a:t>2</a:t>
            </a:r>
            <a:r>
              <a:rPr lang="ko-KR" altLang="en-US" dirty="0"/>
              <a:t>일의 박스오피스 기록이며</a:t>
            </a:r>
            <a:r>
              <a:rPr lang="en-US" altLang="ko-KR" dirty="0"/>
              <a:t>, </a:t>
            </a:r>
            <a:r>
              <a:rPr lang="ko-KR" altLang="en-US" dirty="0"/>
              <a:t>총 </a:t>
            </a:r>
            <a:r>
              <a:rPr lang="en-US" altLang="ko-KR" dirty="0"/>
              <a:t>5</a:t>
            </a:r>
            <a:r>
              <a:rPr lang="ko-KR" altLang="en-US" dirty="0"/>
              <a:t>개 영화가 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B29E92-E335-42E9-A7F7-71E33C51F62D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저희는 </a:t>
            </a:r>
            <a:r>
              <a:rPr lang="en-US" altLang="ko-KR" dirty="0"/>
              <a:t>KOBIS</a:t>
            </a:r>
            <a:r>
              <a:rPr lang="en-US" altLang="ko-KR" baseline="0" dirty="0"/>
              <a:t> API</a:t>
            </a:r>
            <a:r>
              <a:rPr lang="ko-KR" altLang="en-US" baseline="0" dirty="0"/>
              <a:t>를 사용하여 가져온 영화 관람 데이터를 이용하였습니다</a:t>
            </a:r>
            <a:r>
              <a:rPr lang="en-US" altLang="ko-KR" baseline="0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B29E92-E335-42E9-A7F7-71E33C51F62D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61792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저희는 </a:t>
            </a:r>
            <a:r>
              <a:rPr lang="en-US" altLang="ko-KR" dirty="0"/>
              <a:t>KOBIS</a:t>
            </a:r>
            <a:r>
              <a:rPr lang="en-US" altLang="ko-KR" baseline="0" dirty="0"/>
              <a:t> API</a:t>
            </a:r>
            <a:r>
              <a:rPr lang="ko-KR" altLang="en-US" baseline="0" dirty="0"/>
              <a:t>를 사용하여 가져온 영화 관람 데이터를 이용하였습니다</a:t>
            </a:r>
            <a:r>
              <a:rPr lang="en-US" altLang="ko-KR" baseline="0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B29E92-E335-42E9-A7F7-71E33C51F62D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43558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DB50A7-31FC-4C4B-8DC2-7183F1FDC1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7C46551-9885-4088-A0C5-1FBA5B935B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803AF3A-F082-4336-8313-270E672937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3EF96-AE2F-4F58-8B99-99A8C3BBC976}" type="datetimeFigureOut">
              <a:rPr lang="ko-KR" altLang="en-US" smtClean="0"/>
              <a:pPr/>
              <a:t>2020-01-10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BB58D58-89DB-4214-8726-84EFB4684B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23EC87C-9758-48CD-AD89-1C56A4C90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6D68AB-14E6-4A7D-91B1-F30F34BBDF6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94191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B22ED2-1B99-4853-A9AB-8B09C7A47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3576125-4679-42B6-9EC1-D050AFF5B7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92A6E39-DAA9-4034-A76F-1BB8F630C8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3EF96-AE2F-4F58-8B99-99A8C3BBC976}" type="datetimeFigureOut">
              <a:rPr lang="ko-KR" altLang="en-US" smtClean="0"/>
              <a:pPr/>
              <a:t>2020-01-10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D2B55AC-7291-4109-834C-DB22EDA9F0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83D670-63D0-4FF3-A070-1EB869AC79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6D68AB-14E6-4A7D-91B1-F30F34BBDF6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93638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FFFA9E6-ACD3-4505-BF3F-A4AF85711BB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56636BB-A582-4D80-A44C-424E99675D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7A2F524-D311-4C7B-AFAA-51C12F736D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3EF96-AE2F-4F58-8B99-99A8C3BBC976}" type="datetimeFigureOut">
              <a:rPr lang="ko-KR" altLang="en-US" smtClean="0"/>
              <a:pPr/>
              <a:t>2020-01-10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F06BB79-630F-4D83-AE7A-D7EBE77B30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A3C8DA9-8A95-4A97-BA77-5875FA28A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6D68AB-14E6-4A7D-91B1-F30F34BBDF6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1349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CBE627-B771-4967-BA6F-9FD690CA43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6C722FB-6176-48E4-897C-AEBC99CAF3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FD08CD8-BB7A-45C4-9A5E-9A83EA5DB5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3EF96-AE2F-4F58-8B99-99A8C3BBC976}" type="datetimeFigureOut">
              <a:rPr lang="ko-KR" altLang="en-US" smtClean="0"/>
              <a:pPr/>
              <a:t>2020-01-10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6136FFE-7BCF-44CC-A26E-B46FE02A41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FF7B7FA-7A73-415E-9B57-9C401A6BA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6D68AB-14E6-4A7D-91B1-F30F34BBDF6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00522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E98EEF-FCD2-41DC-A98E-EBAFB9C51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D97F7C6-6B03-43A4-A2FF-CB20B57255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D0D1CCE-5173-4E49-9D95-DC148F0A65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3EF96-AE2F-4F58-8B99-99A8C3BBC976}" type="datetimeFigureOut">
              <a:rPr lang="ko-KR" altLang="en-US" smtClean="0"/>
              <a:pPr/>
              <a:t>2020-01-10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4FD7AD9-8DB9-4AB0-8B1E-81BF0DC5BA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76793FE-CF2B-40E9-81C3-78CAB9CF71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6D68AB-14E6-4A7D-91B1-F30F34BBDF6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76232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AF986E-FCD0-4436-BAD4-82C6891D0F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0DCDAF0-BA90-4237-85A2-8E21B690F2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4238086-176D-49C1-BB30-44538F78F6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2BC1C83-1E2A-4DD7-BE49-FF3FD6C252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3EF96-AE2F-4F58-8B99-99A8C3BBC976}" type="datetimeFigureOut">
              <a:rPr lang="ko-KR" altLang="en-US" smtClean="0"/>
              <a:pPr/>
              <a:t>2020-01-10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19CDD65-4FD1-4B0E-B5BD-D0CBA36FB8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C628561-E03B-4D7A-B031-1A829D954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6D68AB-14E6-4A7D-91B1-F30F34BBDF6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89661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F2EE7E-9CA1-46D1-9240-38DE7CC159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DA99511-1158-4617-854E-506150D30D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D3B69C3-45F9-4F48-96B8-C60212DF94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27470DF-0EF0-4CB0-B6D9-1C812B0569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8C58C50-E493-44AA-AB4D-91BA6BD69F8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40C4784-34AF-4534-A6BD-ADEC24A436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3EF96-AE2F-4F58-8B99-99A8C3BBC976}" type="datetimeFigureOut">
              <a:rPr lang="ko-KR" altLang="en-US" smtClean="0"/>
              <a:pPr/>
              <a:t>2020-01-10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7E9B559-FC8E-4CE3-B3B7-65C27EAC5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08822F6-C585-4F1B-975C-C8658D75EB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6D68AB-14E6-4A7D-91B1-F30F34BBDF6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2636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5BB9F4-7789-44A1-8546-8479F2B1A4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F50A925-8DA8-4453-ABC4-67FF005785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3EF96-AE2F-4F58-8B99-99A8C3BBC976}" type="datetimeFigureOut">
              <a:rPr lang="ko-KR" altLang="en-US" smtClean="0"/>
              <a:pPr/>
              <a:t>2020-01-10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29209CA-C5FE-498C-A777-57BEDEE5F6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F6B8B16-CA45-4E5B-8A47-319100558A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6D68AB-14E6-4A7D-91B1-F30F34BBDF6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97147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2EE280E-668E-4126-BA4E-BEDB48D0BA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3EF96-AE2F-4F58-8B99-99A8C3BBC976}" type="datetimeFigureOut">
              <a:rPr lang="ko-KR" altLang="en-US" smtClean="0"/>
              <a:pPr/>
              <a:t>2020-01-10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5B73BA9-8300-4156-BE3F-C2A9046AEA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E216497-EC87-42A5-B2F9-8BA8C6D0A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6D68AB-14E6-4A7D-91B1-F30F34BBDF6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43188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963295-C669-4517-B508-8B39769D6D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3D49C00-B182-4B35-9D7D-3A729DC261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9CFAE0B-1AA0-4390-9EB0-3FD9171A81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DA15218-9506-4DF2-8153-4372EF9190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3EF96-AE2F-4F58-8B99-99A8C3BBC976}" type="datetimeFigureOut">
              <a:rPr lang="ko-KR" altLang="en-US" smtClean="0"/>
              <a:pPr/>
              <a:t>2020-01-10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3D9FA1D-F35A-4C35-B3BE-0839D81235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E5AC046-AAFD-4950-BFBC-9608CCB86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6D68AB-14E6-4A7D-91B1-F30F34BBDF6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63042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5CD122-73BF-4104-A7B0-6DA0E0EAE9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01F7C53-3BAE-4047-BD4F-564C6BCAD98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B1BB373-D5C4-4A36-8FF0-DC3A8DE7FB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C5FB810-85E0-478F-9ADE-1C2FE443DB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3EF96-AE2F-4F58-8B99-99A8C3BBC976}" type="datetimeFigureOut">
              <a:rPr lang="ko-KR" altLang="en-US" smtClean="0"/>
              <a:pPr/>
              <a:t>2020-01-10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C28A193-201A-4F42-82DC-FACC715629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BFA88CB-FCE2-4A0E-BAC9-7EAF11192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6D68AB-14E6-4A7D-91B1-F30F34BBDF6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39981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CFC3331-8958-4506-A917-117E41B663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0FD7286-A5CC-4C0B-9B12-0BFF6B9979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5D4563C-EF80-4575-A276-8A76154850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B3EF96-AE2F-4F58-8B99-99A8C3BBC976}" type="datetimeFigureOut">
              <a:rPr lang="ko-KR" altLang="en-US" smtClean="0"/>
              <a:pPr/>
              <a:t>2020-01-10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3BB063A-D982-4714-B310-84A47044ED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B1F0E9C-0979-40F4-91D7-A38BCC70FD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6D68AB-14E6-4A7D-91B1-F30F34BBDF6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54887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6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kobis.or.kr/kobisopenapi/homepg/apiservice/searchServiceInfo.do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kobis.or.kr/kobisopenapi/homepg/apiservice/searchServiceInfo.do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8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22237A06-240A-4994-A6AF-0320B8F0E7A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 t="19039" b="7687"/>
          <a:stretch/>
        </p:blipFill>
        <p:spPr>
          <a:xfrm>
            <a:off x="1118886" y="616352"/>
            <a:ext cx="10235878" cy="5625296"/>
          </a:xfrm>
          <a:prstGeom prst="rect">
            <a:avLst/>
          </a:prstGeom>
        </p:spPr>
      </p:pic>
      <p:sp>
        <p:nvSpPr>
          <p:cNvPr id="13" name="Rectangle 11">
            <a:extLst>
              <a:ext uri="{FF2B5EF4-FFF2-40B4-BE49-F238E27FC236}">
                <a16:creationId xmlns:a16="http://schemas.microsoft.com/office/drawing/2014/main" id="{8C6B5B3D-B38C-424B-984B-3217AEC5564E}"/>
              </a:ext>
            </a:extLst>
          </p:cNvPr>
          <p:cNvSpPr/>
          <p:nvPr/>
        </p:nvSpPr>
        <p:spPr bwMode="auto">
          <a:xfrm>
            <a:off x="3215115" y="1966027"/>
            <a:ext cx="5761770" cy="2925945"/>
          </a:xfrm>
          <a:prstGeom prst="rect">
            <a:avLst/>
          </a:prstGeom>
          <a:solidFill>
            <a:srgbClr val="494B69">
              <a:alpha val="94000"/>
            </a:srgb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452DE97-0F52-426C-8C59-C5204AB98D34}"/>
              </a:ext>
            </a:extLst>
          </p:cNvPr>
          <p:cNvSpPr txBox="1"/>
          <p:nvPr/>
        </p:nvSpPr>
        <p:spPr>
          <a:xfrm>
            <a:off x="3861121" y="2622785"/>
            <a:ext cx="44697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>
                <a:solidFill>
                  <a:schemeClr val="bg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영화 관객수 예측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DCD1E50-3569-48C7-AA34-E5A7898A6290}"/>
              </a:ext>
            </a:extLst>
          </p:cNvPr>
          <p:cNvSpPr txBox="1"/>
          <p:nvPr/>
        </p:nvSpPr>
        <p:spPr>
          <a:xfrm flipH="1">
            <a:off x="4141807" y="3779608"/>
            <a:ext cx="5012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연세대학교 </a:t>
            </a:r>
            <a:r>
              <a:rPr lang="en-US" altLang="ko-KR" dirty="0">
                <a:solidFill>
                  <a:schemeClr val="bg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| </a:t>
            </a:r>
            <a:r>
              <a:rPr lang="ko-KR" altLang="en-US" dirty="0" err="1">
                <a:solidFill>
                  <a:schemeClr val="bg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간정현</a:t>
            </a:r>
            <a:r>
              <a:rPr lang="ko-KR" altLang="en-US" dirty="0">
                <a:solidFill>
                  <a:schemeClr val="bg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 강다연 </a:t>
            </a:r>
            <a:r>
              <a:rPr lang="ko-KR" altLang="en-US" dirty="0" err="1">
                <a:solidFill>
                  <a:schemeClr val="bg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이승한</a:t>
            </a:r>
            <a:r>
              <a:rPr lang="ko-KR" altLang="en-US" dirty="0">
                <a:solidFill>
                  <a:schemeClr val="bg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 차수만</a:t>
            </a:r>
          </a:p>
        </p:txBody>
      </p:sp>
      <p:sp>
        <p:nvSpPr>
          <p:cNvPr id="17" name="Rectangle 7">
            <a:extLst>
              <a:ext uri="{FF2B5EF4-FFF2-40B4-BE49-F238E27FC236}">
                <a16:creationId xmlns:a16="http://schemas.microsoft.com/office/drawing/2014/main" id="{6833B1F5-40EC-4E61-987D-36271C439967}"/>
              </a:ext>
            </a:extLst>
          </p:cNvPr>
          <p:cNvSpPr/>
          <p:nvPr/>
        </p:nvSpPr>
        <p:spPr bwMode="auto">
          <a:xfrm>
            <a:off x="1477010" y="872173"/>
            <a:ext cx="9505949" cy="5162867"/>
          </a:xfrm>
          <a:prstGeom prst="rect">
            <a:avLst/>
          </a:prstGeom>
          <a:noFill/>
          <a:ln w="38100">
            <a:solidFill>
              <a:schemeClr val="bg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258378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447F096E-9CD6-4343-9284-6174DB2F54E2}"/>
              </a:ext>
            </a:extLst>
          </p:cNvPr>
          <p:cNvCxnSpPr>
            <a:cxnSpLocks/>
          </p:cNvCxnSpPr>
          <p:nvPr/>
        </p:nvCxnSpPr>
        <p:spPr>
          <a:xfrm>
            <a:off x="264160" y="904240"/>
            <a:ext cx="4257040" cy="0"/>
          </a:xfrm>
          <a:prstGeom prst="line">
            <a:avLst/>
          </a:prstGeom>
          <a:ln w="25400">
            <a:solidFill>
              <a:srgbClr val="494B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15019F1D-FB32-4979-80C6-CB5D06BC67CE}"/>
              </a:ext>
            </a:extLst>
          </p:cNvPr>
          <p:cNvSpPr txBox="1"/>
          <p:nvPr/>
        </p:nvSpPr>
        <p:spPr>
          <a:xfrm>
            <a:off x="457200" y="189755"/>
            <a:ext cx="4399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494B69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1. </a:t>
            </a:r>
            <a:r>
              <a:rPr lang="ko-KR" altLang="en-US" sz="3600" dirty="0">
                <a:solidFill>
                  <a:srgbClr val="494B69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기초 데이터 확보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4F72B3D-D414-452F-8753-FFA497A66351}"/>
              </a:ext>
            </a:extLst>
          </p:cNvPr>
          <p:cNvSpPr/>
          <p:nvPr/>
        </p:nvSpPr>
        <p:spPr>
          <a:xfrm>
            <a:off x="513669" y="1245397"/>
            <a:ext cx="415049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41300"/>
            <a:r>
              <a:rPr lang="en-US" altLang="ko-KR" sz="2800" b="1" dirty="0">
                <a:solidFill>
                  <a:srgbClr val="9F5B72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Segoe UI Symbol"/>
              </a:rPr>
              <a:t>2. </a:t>
            </a:r>
            <a:r>
              <a:rPr lang="ko-KR" altLang="en-US" sz="2800" b="1" dirty="0">
                <a:solidFill>
                  <a:srgbClr val="9F5B72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Segoe UI Symbol"/>
              </a:rPr>
              <a:t>예측 타겟 산정 불가능</a:t>
            </a:r>
            <a:endParaRPr lang="en-US" altLang="ko-KR" sz="2400" b="1" dirty="0">
              <a:solidFill>
                <a:schemeClr val="tx2">
                  <a:lumMod val="75000"/>
                </a:schemeClr>
              </a:solidFill>
              <a:latin typeface="a타이틀고딕2" panose="02020600000000000000" pitchFamily="18" charset="-127"/>
              <a:ea typeface="a타이틀고딕2" panose="02020600000000000000" pitchFamily="18" charset="-127"/>
              <a:cs typeface="Segoe UI Symbol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69852" y="2300037"/>
            <a:ext cx="10452295" cy="33516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산정 기간 일치의 필요성</a:t>
            </a:r>
            <a:r>
              <a:rPr lang="en-US" altLang="ko-KR" sz="24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! 14</a:t>
            </a:r>
            <a:r>
              <a:rPr lang="ko-KR" altLang="en-US" sz="24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일</a:t>
            </a:r>
            <a:r>
              <a:rPr lang="en-US" altLang="ko-KR" sz="24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!</a:t>
            </a:r>
            <a:br>
              <a:rPr lang="en-US" altLang="ko-KR" sz="24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</a:br>
            <a:r>
              <a:rPr lang="en-US" altLang="ko-KR" sz="24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(</a:t>
            </a:r>
            <a:r>
              <a:rPr lang="ko-KR" altLang="en-US" sz="24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예측 타겟</a:t>
            </a:r>
            <a:r>
              <a:rPr lang="en-US" altLang="ko-KR" sz="24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: VPF </a:t>
            </a:r>
            <a:r>
              <a:rPr lang="ko-KR" altLang="en-US" sz="24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계약에서 중요시하는 </a:t>
            </a:r>
            <a:r>
              <a:rPr lang="en-US" altLang="ko-KR" sz="2400" dirty="0">
                <a:solidFill>
                  <a:srgbClr val="FF0000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“</a:t>
            </a:r>
            <a:r>
              <a:rPr lang="ko-KR" altLang="en-US" sz="2400" dirty="0">
                <a:solidFill>
                  <a:srgbClr val="FF0000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개봉 </a:t>
            </a:r>
            <a:r>
              <a:rPr lang="en-US" altLang="ko-KR" sz="2400" dirty="0">
                <a:solidFill>
                  <a:srgbClr val="FF0000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14</a:t>
            </a:r>
            <a:r>
              <a:rPr lang="ko-KR" altLang="en-US" sz="2400" dirty="0">
                <a:solidFill>
                  <a:srgbClr val="FF0000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일차</a:t>
            </a:r>
            <a:r>
              <a:rPr lang="en-US" altLang="ko-KR" sz="2400" dirty="0">
                <a:solidFill>
                  <a:srgbClr val="FF0000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 </a:t>
            </a:r>
            <a:r>
              <a:rPr lang="ko-KR" altLang="en-US" sz="2400" dirty="0">
                <a:solidFill>
                  <a:srgbClr val="FF0000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누적 관람객 수</a:t>
            </a:r>
            <a:r>
              <a:rPr lang="en-US" altLang="ko-KR" sz="24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”)</a:t>
            </a:r>
          </a:p>
          <a:p>
            <a:pPr algn="ctr">
              <a:lnSpc>
                <a:spcPct val="150000"/>
              </a:lnSpc>
            </a:pPr>
            <a:endParaRPr lang="en-US" altLang="ko-KR" sz="2400" dirty="0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2400" dirty="0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2400" dirty="0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하지만 데이터에 </a:t>
            </a:r>
            <a:r>
              <a:rPr lang="ko-KR" altLang="en-US" sz="2400" dirty="0">
                <a:solidFill>
                  <a:srgbClr val="FF0000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개봉일</a:t>
            </a:r>
            <a:r>
              <a:rPr lang="ko-KR" altLang="en-US" sz="24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이 주어지지 않아 개봉 </a:t>
            </a:r>
            <a:r>
              <a:rPr lang="en-US" altLang="ko-KR" sz="24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14</a:t>
            </a:r>
            <a:r>
              <a:rPr lang="ko-KR" altLang="en-US" sz="24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일차 누적 관람객 수 산정 불가</a:t>
            </a:r>
            <a:endParaRPr lang="en-US" altLang="ko-KR" sz="2400" dirty="0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5" name="Arrow: Down 4">
            <a:extLst>
              <a:ext uri="{FF2B5EF4-FFF2-40B4-BE49-F238E27FC236}">
                <a16:creationId xmlns:a16="http://schemas.microsoft.com/office/drawing/2014/main" id="{9409D6F0-F064-401A-B864-175DEDEFB3C3}"/>
              </a:ext>
            </a:extLst>
          </p:cNvPr>
          <p:cNvSpPr/>
          <p:nvPr/>
        </p:nvSpPr>
        <p:spPr>
          <a:xfrm>
            <a:off x="5532781" y="3723860"/>
            <a:ext cx="1126436" cy="1166191"/>
          </a:xfrm>
          <a:prstGeom prst="downArrow">
            <a:avLst/>
          </a:prstGeom>
          <a:solidFill>
            <a:srgbClr val="695D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48841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447F096E-9CD6-4343-9284-6174DB2F54E2}"/>
              </a:ext>
            </a:extLst>
          </p:cNvPr>
          <p:cNvCxnSpPr>
            <a:cxnSpLocks/>
          </p:cNvCxnSpPr>
          <p:nvPr/>
        </p:nvCxnSpPr>
        <p:spPr>
          <a:xfrm>
            <a:off x="264160" y="904240"/>
            <a:ext cx="4257040" cy="0"/>
          </a:xfrm>
          <a:prstGeom prst="line">
            <a:avLst/>
          </a:prstGeom>
          <a:ln w="25400">
            <a:solidFill>
              <a:srgbClr val="494B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15019F1D-FB32-4979-80C6-CB5D06BC67CE}"/>
              </a:ext>
            </a:extLst>
          </p:cNvPr>
          <p:cNvSpPr txBox="1"/>
          <p:nvPr/>
        </p:nvSpPr>
        <p:spPr>
          <a:xfrm>
            <a:off x="457200" y="189755"/>
            <a:ext cx="4399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494B69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1. </a:t>
            </a:r>
            <a:r>
              <a:rPr lang="ko-KR" altLang="en-US" sz="3600" dirty="0">
                <a:solidFill>
                  <a:srgbClr val="494B69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기초 데이터 확보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4F72B3D-D414-452F-8753-FFA497A66351}"/>
              </a:ext>
            </a:extLst>
          </p:cNvPr>
          <p:cNvSpPr/>
          <p:nvPr/>
        </p:nvSpPr>
        <p:spPr>
          <a:xfrm>
            <a:off x="513669" y="1245397"/>
            <a:ext cx="415049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41300"/>
            <a:r>
              <a:rPr lang="en-US" altLang="ko-KR" sz="2800" b="1" dirty="0">
                <a:solidFill>
                  <a:srgbClr val="9F5B72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Segoe UI Symbol"/>
              </a:rPr>
              <a:t>2. </a:t>
            </a:r>
            <a:r>
              <a:rPr lang="ko-KR" altLang="en-US" sz="2800" b="1" dirty="0">
                <a:solidFill>
                  <a:srgbClr val="9F5B72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Segoe UI Symbol"/>
              </a:rPr>
              <a:t>예측 타겟 산정 불가능</a:t>
            </a:r>
            <a:endParaRPr lang="en-US" altLang="ko-KR" sz="2400" b="1" dirty="0">
              <a:solidFill>
                <a:schemeClr val="tx2">
                  <a:lumMod val="75000"/>
                </a:schemeClr>
              </a:solidFill>
              <a:latin typeface="a타이틀고딕2" panose="02020600000000000000" pitchFamily="18" charset="-127"/>
              <a:ea typeface="a타이틀고딕2" panose="02020600000000000000" pitchFamily="18" charset="-127"/>
              <a:cs typeface="Segoe UI Symbol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42534" y="2152354"/>
            <a:ext cx="10339754" cy="17058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Python Selenium*</a:t>
            </a:r>
            <a:r>
              <a:rPr lang="ko-KR" altLang="en-US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으로 영화진흥위원회 </a:t>
            </a:r>
            <a:r>
              <a:rPr lang="en-US" altLang="ko-KR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KOBIS </a:t>
            </a:r>
            <a:r>
              <a:rPr lang="ko-KR" altLang="en-US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웹 페이지 </a:t>
            </a:r>
            <a:r>
              <a:rPr lang="en-US" altLang="ko-KR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Crawling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일일 박스오피스 데이터를 전부 끌어와서 개봉 </a:t>
            </a:r>
            <a:r>
              <a:rPr lang="en-US" altLang="ko-KR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14</a:t>
            </a:r>
            <a:r>
              <a:rPr lang="ko-KR" altLang="en-US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일차의 누적 관람객 수 산정</a:t>
            </a:r>
            <a:r>
              <a:rPr lang="en-US" altLang="ko-KR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!</a:t>
            </a:r>
          </a:p>
          <a:p>
            <a:pPr>
              <a:lnSpc>
                <a:spcPct val="150000"/>
              </a:lnSpc>
            </a:pPr>
            <a:endParaRPr lang="en-US" altLang="ko-KR" dirty="0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26CCEC-03FC-4C46-8735-A76E65D6AA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626" y="3429000"/>
            <a:ext cx="5327374" cy="2685701"/>
          </a:xfrm>
          <a:prstGeom prst="rect">
            <a:avLst/>
          </a:prstGeom>
        </p:spPr>
      </p:pic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0C974822-96A5-44CD-B565-2C4510C77BC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42217277"/>
              </p:ext>
            </p:extLst>
          </p:nvPr>
        </p:nvGraphicFramePr>
        <p:xfrm>
          <a:off x="6322498" y="3429000"/>
          <a:ext cx="5133698" cy="28133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Bitmap Image" r:id="rId5" imgW="11193840" imgH="6134040" progId="Paint.Picture">
                  <p:embed/>
                </p:oleObj>
              </mc:Choice>
              <mc:Fallback>
                <p:oleObj name="Bitmap Image" r:id="rId5" imgW="11193840" imgH="6134040" progId="Paint.Picture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0C974822-96A5-44CD-B565-2C4510C77BC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322498" y="3429000"/>
                        <a:ext cx="5133698" cy="281330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A5EA1856-ABAC-416A-828B-559B010CFB6E}"/>
              </a:ext>
            </a:extLst>
          </p:cNvPr>
          <p:cNvSpPr txBox="1"/>
          <p:nvPr/>
        </p:nvSpPr>
        <p:spPr>
          <a:xfrm>
            <a:off x="5845269" y="6374825"/>
            <a:ext cx="6088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* Selenium:</a:t>
            </a:r>
            <a:r>
              <a:rPr lang="ko-KR" altLang="en-US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 웹</a:t>
            </a:r>
            <a:r>
              <a:rPr lang="en-US" altLang="ko-KR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 </a:t>
            </a:r>
            <a:r>
              <a:rPr lang="ko-KR" altLang="en-US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브라우저를 자동으로 컨트롤하는 프레임워크</a:t>
            </a:r>
          </a:p>
        </p:txBody>
      </p:sp>
    </p:spTree>
    <p:extLst>
      <p:ext uri="{BB962C8B-B14F-4D97-AF65-F5344CB8AC3E}">
        <p14:creationId xmlns:p14="http://schemas.microsoft.com/office/powerpoint/2010/main" val="32348841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3">
            <a:extLst>
              <a:ext uri="{FF2B5EF4-FFF2-40B4-BE49-F238E27FC236}">
                <a16:creationId xmlns:a16="http://schemas.microsoft.com/office/drawing/2014/main" id="{6B9B6551-1771-4306-9E0B-366002B1383F}"/>
              </a:ext>
            </a:extLst>
          </p:cNvPr>
          <p:cNvSpPr/>
          <p:nvPr/>
        </p:nvSpPr>
        <p:spPr>
          <a:xfrm>
            <a:off x="1726249" y="2031542"/>
            <a:ext cx="762000" cy="608839"/>
          </a:xfrm>
          <a:prstGeom prst="rect">
            <a:avLst/>
          </a:prstGeom>
          <a:solidFill>
            <a:schemeClr val="bg2">
              <a:lumMod val="75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타이틀고딕2" panose="02020600000000000000" pitchFamily="18" charset="-127"/>
                <a:ea typeface="a타이틀고딕2" panose="02020600000000000000" pitchFamily="18" charset="-127"/>
              </a:rPr>
              <a:t>1</a:t>
            </a:r>
          </a:p>
        </p:txBody>
      </p:sp>
      <p:sp>
        <p:nvSpPr>
          <p:cNvPr id="15" name="Rectangle 4">
            <a:extLst>
              <a:ext uri="{FF2B5EF4-FFF2-40B4-BE49-F238E27FC236}">
                <a16:creationId xmlns:a16="http://schemas.microsoft.com/office/drawing/2014/main" id="{9436A4A5-A7B9-46DC-AE74-249244B975BC}"/>
              </a:ext>
            </a:extLst>
          </p:cNvPr>
          <p:cNvSpPr/>
          <p:nvPr/>
        </p:nvSpPr>
        <p:spPr>
          <a:xfrm>
            <a:off x="2473961" y="2031542"/>
            <a:ext cx="7600951" cy="608839"/>
          </a:xfrm>
          <a:prstGeom prst="rect">
            <a:avLst/>
          </a:prstGeom>
          <a:pattFill prst="pct75">
            <a:fgClr>
              <a:srgbClr val="FFFFFF">
                <a:lumMod val="95000"/>
              </a:srgbClr>
            </a:fgClr>
            <a:bgClr>
              <a:srgbClr val="FFFFFF"/>
            </a:bgClr>
          </a:patt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kern="0" noProof="0" dirty="0">
                <a:solidFill>
                  <a:schemeClr val="bg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  기초 데이터 확보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16" name="Rectangle 33">
            <a:extLst>
              <a:ext uri="{FF2B5EF4-FFF2-40B4-BE49-F238E27FC236}">
                <a16:creationId xmlns:a16="http://schemas.microsoft.com/office/drawing/2014/main" id="{E73024DD-0A45-498E-AA79-C939F0B2F99D}"/>
              </a:ext>
            </a:extLst>
          </p:cNvPr>
          <p:cNvSpPr/>
          <p:nvPr/>
        </p:nvSpPr>
        <p:spPr>
          <a:xfrm>
            <a:off x="1726249" y="2724944"/>
            <a:ext cx="762000" cy="608839"/>
          </a:xfrm>
          <a:prstGeom prst="rect">
            <a:avLst/>
          </a:prstGeom>
          <a:solidFill>
            <a:srgbClr val="695D7A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SY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타이틀고딕2" panose="02020600000000000000" pitchFamily="18" charset="-127"/>
                <a:ea typeface="a타이틀고딕2" panose="02020600000000000000" pitchFamily="18" charset="-127"/>
              </a:rPr>
              <a:t>2</a:t>
            </a:r>
            <a:endParaRPr kumimoji="0" lang="en-US" sz="24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17" name="Rectangle 34">
            <a:extLst>
              <a:ext uri="{FF2B5EF4-FFF2-40B4-BE49-F238E27FC236}">
                <a16:creationId xmlns:a16="http://schemas.microsoft.com/office/drawing/2014/main" id="{3A7C178A-D0FE-4E81-8F27-010CE6699AC0}"/>
              </a:ext>
            </a:extLst>
          </p:cNvPr>
          <p:cNvSpPr/>
          <p:nvPr/>
        </p:nvSpPr>
        <p:spPr>
          <a:xfrm>
            <a:off x="2473961" y="2724944"/>
            <a:ext cx="7600951" cy="608839"/>
          </a:xfrm>
          <a:prstGeom prst="rect">
            <a:avLst/>
          </a:prstGeom>
          <a:pattFill prst="pct75">
            <a:fgClr>
              <a:srgbClr val="FFFFFF">
                <a:lumMod val="95000"/>
              </a:srgbClr>
            </a:fgClr>
            <a:bgClr>
              <a:srgbClr val="FFFFFF"/>
            </a:bgClr>
          </a:patt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타이틀고딕2" panose="02020600000000000000" pitchFamily="18" charset="-127"/>
                <a:ea typeface="a타이틀고딕2" panose="02020600000000000000" pitchFamily="18" charset="-127"/>
              </a:rPr>
              <a:t>  변수 설정</a:t>
            </a:r>
            <a:r>
              <a:rPr kumimoji="0" lang="ko-KR" altLang="en-US" sz="1800" b="0" i="0" u="none" strike="noStrike" kern="0" cap="none" spc="0" normalizeH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타이틀고딕2" panose="02020600000000000000" pitchFamily="18" charset="-127"/>
                <a:ea typeface="a타이틀고딕2" panose="02020600000000000000" pitchFamily="18" charset="-127"/>
              </a:rPr>
              <a:t> </a:t>
            </a:r>
            <a:r>
              <a:rPr kumimoji="0" lang="en-US" altLang="ko-KR" sz="1800" b="0" i="0" u="none" strike="noStrike" kern="0" cap="none" spc="0" normalizeH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타이틀고딕2" panose="02020600000000000000" pitchFamily="18" charset="-127"/>
                <a:ea typeface="a타이틀고딕2" panose="02020600000000000000" pitchFamily="18" charset="-127"/>
              </a:rPr>
              <a:t>/</a:t>
            </a:r>
            <a:r>
              <a:rPr kumimoji="0" lang="ko-KR" altLang="en-US" sz="1800" b="0" i="0" u="none" strike="noStrike" kern="0" cap="none" spc="0" normalizeH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타이틀고딕2" panose="02020600000000000000" pitchFamily="18" charset="-127"/>
                <a:ea typeface="a타이틀고딕2" panose="02020600000000000000" pitchFamily="18" charset="-127"/>
              </a:rPr>
              <a:t> </a:t>
            </a:r>
            <a:r>
              <a:rPr kumimoji="0" lang="ko-KR" altLang="en-US" sz="1800" b="0" i="0" u="none" strike="noStrike" kern="0" cap="none" spc="0" normalizeH="0" noProof="0" dirty="0" err="1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타이틀고딕2" panose="02020600000000000000" pitchFamily="18" charset="-127"/>
                <a:ea typeface="a타이틀고딕2" panose="02020600000000000000" pitchFamily="18" charset="-127"/>
              </a:rPr>
              <a:t>전처리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18" name="Rectangle 39">
            <a:extLst>
              <a:ext uri="{FF2B5EF4-FFF2-40B4-BE49-F238E27FC236}">
                <a16:creationId xmlns:a16="http://schemas.microsoft.com/office/drawing/2014/main" id="{FB8F9354-1862-4A3F-8AF9-E3D36A37AD95}"/>
              </a:ext>
            </a:extLst>
          </p:cNvPr>
          <p:cNvSpPr/>
          <p:nvPr/>
        </p:nvSpPr>
        <p:spPr>
          <a:xfrm>
            <a:off x="1726249" y="3418348"/>
            <a:ext cx="762000" cy="608839"/>
          </a:xfrm>
          <a:prstGeom prst="rect">
            <a:avLst/>
          </a:prstGeom>
          <a:solidFill>
            <a:schemeClr val="bg2">
              <a:lumMod val="75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SY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타이틀고딕2" panose="02020600000000000000" pitchFamily="18" charset="-127"/>
                <a:ea typeface="a타이틀고딕2" panose="02020600000000000000" pitchFamily="18" charset="-127"/>
              </a:rPr>
              <a:t>3</a:t>
            </a:r>
            <a:endParaRPr kumimoji="0" lang="en-US" sz="24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19" name="Rectangle 40">
            <a:extLst>
              <a:ext uri="{FF2B5EF4-FFF2-40B4-BE49-F238E27FC236}">
                <a16:creationId xmlns:a16="http://schemas.microsoft.com/office/drawing/2014/main" id="{910FFDA4-73D1-4247-BBDD-F3C2217010EE}"/>
              </a:ext>
            </a:extLst>
          </p:cNvPr>
          <p:cNvSpPr/>
          <p:nvPr/>
        </p:nvSpPr>
        <p:spPr>
          <a:xfrm>
            <a:off x="2473961" y="3418348"/>
            <a:ext cx="7600951" cy="608839"/>
          </a:xfrm>
          <a:prstGeom prst="rect">
            <a:avLst/>
          </a:prstGeom>
          <a:pattFill prst="pct75">
            <a:fgClr>
              <a:srgbClr val="FFFFFF">
                <a:lumMod val="95000"/>
              </a:srgbClr>
            </a:fgClr>
            <a:bgClr>
              <a:srgbClr val="FFFFFF"/>
            </a:bgClr>
          </a:patt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타이틀고딕2" panose="02020600000000000000" pitchFamily="18" charset="-127"/>
                <a:ea typeface="a타이틀고딕2" panose="02020600000000000000" pitchFamily="18" charset="-127"/>
              </a:rPr>
              <a:t>  모델링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20" name="Rectangle 45">
            <a:extLst>
              <a:ext uri="{FF2B5EF4-FFF2-40B4-BE49-F238E27FC236}">
                <a16:creationId xmlns:a16="http://schemas.microsoft.com/office/drawing/2014/main" id="{0986CE72-3FA4-4988-BFB5-3966CC1D6D4A}"/>
              </a:ext>
            </a:extLst>
          </p:cNvPr>
          <p:cNvSpPr/>
          <p:nvPr/>
        </p:nvSpPr>
        <p:spPr>
          <a:xfrm>
            <a:off x="1726249" y="4111752"/>
            <a:ext cx="762000" cy="608839"/>
          </a:xfrm>
          <a:prstGeom prst="rect">
            <a:avLst/>
          </a:prstGeom>
          <a:solidFill>
            <a:schemeClr val="bg2">
              <a:lumMod val="75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SY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타이틀고딕2" panose="02020600000000000000" pitchFamily="18" charset="-127"/>
                <a:ea typeface="a타이틀고딕2" panose="02020600000000000000" pitchFamily="18" charset="-127"/>
              </a:rPr>
              <a:t>4</a:t>
            </a:r>
            <a:endParaRPr kumimoji="0" lang="en-US" sz="24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21" name="Rectangle 46">
            <a:extLst>
              <a:ext uri="{FF2B5EF4-FFF2-40B4-BE49-F238E27FC236}">
                <a16:creationId xmlns:a16="http://schemas.microsoft.com/office/drawing/2014/main" id="{7103345C-9E88-4395-AA0C-C801A8DFA673}"/>
              </a:ext>
            </a:extLst>
          </p:cNvPr>
          <p:cNvSpPr/>
          <p:nvPr/>
        </p:nvSpPr>
        <p:spPr>
          <a:xfrm>
            <a:off x="2473961" y="4111752"/>
            <a:ext cx="7600951" cy="608839"/>
          </a:xfrm>
          <a:prstGeom prst="rect">
            <a:avLst/>
          </a:prstGeom>
          <a:pattFill prst="pct75">
            <a:fgClr>
              <a:srgbClr val="FFFFFF">
                <a:lumMod val="95000"/>
              </a:srgbClr>
            </a:fgClr>
            <a:bgClr>
              <a:srgbClr val="FFFFFF"/>
            </a:bgClr>
          </a:patt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타이틀고딕2" panose="02020600000000000000" pitchFamily="18" charset="-127"/>
                <a:ea typeface="a타이틀고딕2" panose="02020600000000000000" pitchFamily="18" charset="-127"/>
              </a:rPr>
              <a:t>  결론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447F096E-9CD6-4343-9284-6174DB2F54E2}"/>
              </a:ext>
            </a:extLst>
          </p:cNvPr>
          <p:cNvCxnSpPr>
            <a:cxnSpLocks/>
          </p:cNvCxnSpPr>
          <p:nvPr/>
        </p:nvCxnSpPr>
        <p:spPr>
          <a:xfrm>
            <a:off x="264160" y="904240"/>
            <a:ext cx="4257040" cy="0"/>
          </a:xfrm>
          <a:prstGeom prst="line">
            <a:avLst/>
          </a:prstGeom>
          <a:ln w="25400">
            <a:solidFill>
              <a:srgbClr val="494B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15019F1D-FB32-4979-80C6-CB5D06BC67CE}"/>
              </a:ext>
            </a:extLst>
          </p:cNvPr>
          <p:cNvSpPr txBox="1"/>
          <p:nvPr/>
        </p:nvSpPr>
        <p:spPr>
          <a:xfrm>
            <a:off x="457200" y="189755"/>
            <a:ext cx="2936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494B69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Contents</a:t>
            </a:r>
            <a:endParaRPr lang="ko-KR" altLang="en-US" sz="3600" dirty="0">
              <a:solidFill>
                <a:srgbClr val="494B69"/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381320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447F096E-9CD6-4343-9284-6174DB2F54E2}"/>
              </a:ext>
            </a:extLst>
          </p:cNvPr>
          <p:cNvCxnSpPr>
            <a:cxnSpLocks/>
          </p:cNvCxnSpPr>
          <p:nvPr/>
        </p:nvCxnSpPr>
        <p:spPr>
          <a:xfrm>
            <a:off x="264160" y="904240"/>
            <a:ext cx="4257040" cy="0"/>
          </a:xfrm>
          <a:prstGeom prst="line">
            <a:avLst/>
          </a:prstGeom>
          <a:ln w="25400">
            <a:solidFill>
              <a:srgbClr val="494B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15019F1D-FB32-4979-80C6-CB5D06BC67CE}"/>
              </a:ext>
            </a:extLst>
          </p:cNvPr>
          <p:cNvSpPr txBox="1"/>
          <p:nvPr/>
        </p:nvSpPr>
        <p:spPr>
          <a:xfrm>
            <a:off x="457200" y="189755"/>
            <a:ext cx="4399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494B69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2. </a:t>
            </a:r>
            <a:r>
              <a:rPr lang="ko-KR" altLang="en-US" sz="3600" dirty="0">
                <a:solidFill>
                  <a:srgbClr val="494B69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변수 설정</a:t>
            </a:r>
            <a:r>
              <a:rPr lang="en-US" altLang="ko-KR" sz="3600" dirty="0">
                <a:solidFill>
                  <a:srgbClr val="494B69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 /</a:t>
            </a:r>
            <a:r>
              <a:rPr lang="ko-KR" altLang="en-US" sz="3600" dirty="0">
                <a:solidFill>
                  <a:srgbClr val="494B69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 </a:t>
            </a:r>
            <a:r>
              <a:rPr lang="ko-KR" altLang="en-US" sz="3600" dirty="0" err="1">
                <a:solidFill>
                  <a:srgbClr val="494B69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전처리</a:t>
            </a:r>
            <a:endParaRPr lang="ko-KR" altLang="en-US" sz="3600" dirty="0">
              <a:solidFill>
                <a:srgbClr val="494B69"/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4F72B3D-D414-452F-8753-FFA497A66351}"/>
              </a:ext>
            </a:extLst>
          </p:cNvPr>
          <p:cNvSpPr/>
          <p:nvPr/>
        </p:nvSpPr>
        <p:spPr>
          <a:xfrm>
            <a:off x="991981" y="1400145"/>
            <a:ext cx="860203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41300">
              <a:lnSpc>
                <a:spcPct val="100000"/>
              </a:lnSpc>
            </a:pPr>
            <a:r>
              <a:rPr lang="ko-KR" altLang="en-US" sz="2000" dirty="0">
                <a:solidFill>
                  <a:srgbClr val="9F5B72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Segoe UI Symbol"/>
              </a:rPr>
              <a:t>▰</a:t>
            </a:r>
            <a:r>
              <a:rPr lang="ko-KR" altLang="en-US" sz="2000" dirty="0">
                <a:solidFill>
                  <a:srgbClr val="C6D2E6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Segoe UI Symbol"/>
              </a:rPr>
              <a:t> 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Segoe UI Symbol"/>
              </a:rPr>
              <a:t>관람객 수에 영향을 미칠 것 같은 변수를 전부 생각해낸 후 크게 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Segoe UI Symbol"/>
              </a:rPr>
              <a:t>4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Segoe UI Symbol"/>
              </a:rPr>
              <a:t>가지 카테고리로 분류</a:t>
            </a:r>
            <a:endParaRPr lang="en-US" altLang="ko-KR" dirty="0">
              <a:solidFill>
                <a:schemeClr val="tx2">
                  <a:lumMod val="75000"/>
                </a:schemeClr>
              </a:solidFill>
              <a:latin typeface="a타이틀고딕2" panose="02020600000000000000" pitchFamily="18" charset="-127"/>
              <a:ea typeface="a타이틀고딕2" panose="02020600000000000000" pitchFamily="18" charset="-127"/>
              <a:cs typeface="Segoe UI Symbol"/>
            </a:endParaRPr>
          </a:p>
        </p:txBody>
      </p:sp>
      <p:grpSp>
        <p:nvGrpSpPr>
          <p:cNvPr id="19" name="Group 1">
            <a:extLst>
              <a:ext uri="{FF2B5EF4-FFF2-40B4-BE49-F238E27FC236}">
                <a16:creationId xmlns:a16="http://schemas.microsoft.com/office/drawing/2014/main" id="{D938498A-843C-404B-8BA5-86E302FD270E}"/>
              </a:ext>
            </a:extLst>
          </p:cNvPr>
          <p:cNvGrpSpPr/>
          <p:nvPr/>
        </p:nvGrpSpPr>
        <p:grpSpPr>
          <a:xfrm>
            <a:off x="4618999" y="2801303"/>
            <a:ext cx="2588245" cy="2588245"/>
            <a:chOff x="3277879" y="1796998"/>
            <a:chExt cx="2588245" cy="2588245"/>
          </a:xfrm>
          <a:solidFill>
            <a:srgbClr val="262626">
              <a:lumMod val="10000"/>
              <a:lumOff val="90000"/>
            </a:srgbClr>
          </a:solidFill>
        </p:grpSpPr>
        <p:sp>
          <p:nvSpPr>
            <p:cNvPr id="20" name="Block Arc 25">
              <a:extLst>
                <a:ext uri="{FF2B5EF4-FFF2-40B4-BE49-F238E27FC236}">
                  <a16:creationId xmlns:a16="http://schemas.microsoft.com/office/drawing/2014/main" id="{7EEE8B13-7059-4557-BF3B-25193BC0AE02}"/>
                </a:ext>
              </a:extLst>
            </p:cNvPr>
            <p:cNvSpPr/>
            <p:nvPr/>
          </p:nvSpPr>
          <p:spPr>
            <a:xfrm>
              <a:off x="3277879" y="1796998"/>
              <a:ext cx="2588245" cy="2588245"/>
            </a:xfrm>
            <a:prstGeom prst="blockArc">
              <a:avLst>
                <a:gd name="adj1" fmla="val 10800000"/>
                <a:gd name="adj2" fmla="val 16200000"/>
                <a:gd name="adj3" fmla="val 4642"/>
              </a:avLst>
            </a:prstGeom>
            <a:grpFill/>
            <a:ln>
              <a:noFill/>
            </a:ln>
            <a:effectLst/>
          </p:spPr>
        </p:sp>
        <p:sp>
          <p:nvSpPr>
            <p:cNvPr id="21" name="Block Arc 26">
              <a:extLst>
                <a:ext uri="{FF2B5EF4-FFF2-40B4-BE49-F238E27FC236}">
                  <a16:creationId xmlns:a16="http://schemas.microsoft.com/office/drawing/2014/main" id="{0D56F26A-4BB2-4A14-A43C-BB7FA2E665DE}"/>
                </a:ext>
              </a:extLst>
            </p:cNvPr>
            <p:cNvSpPr/>
            <p:nvPr/>
          </p:nvSpPr>
          <p:spPr>
            <a:xfrm>
              <a:off x="3277879" y="1796998"/>
              <a:ext cx="2588245" cy="2588245"/>
            </a:xfrm>
            <a:prstGeom prst="blockArc">
              <a:avLst>
                <a:gd name="adj1" fmla="val 5400000"/>
                <a:gd name="adj2" fmla="val 10800000"/>
                <a:gd name="adj3" fmla="val 4642"/>
              </a:avLst>
            </a:prstGeom>
            <a:grpFill/>
            <a:ln>
              <a:noFill/>
            </a:ln>
            <a:effectLst/>
          </p:spPr>
        </p:sp>
        <p:sp>
          <p:nvSpPr>
            <p:cNvPr id="22" name="Block Arc 27">
              <a:extLst>
                <a:ext uri="{FF2B5EF4-FFF2-40B4-BE49-F238E27FC236}">
                  <a16:creationId xmlns:a16="http://schemas.microsoft.com/office/drawing/2014/main" id="{EB1D50CB-77FB-4867-B189-3669B8E1E9B7}"/>
                </a:ext>
              </a:extLst>
            </p:cNvPr>
            <p:cNvSpPr/>
            <p:nvPr/>
          </p:nvSpPr>
          <p:spPr>
            <a:xfrm>
              <a:off x="3277879" y="1796998"/>
              <a:ext cx="2588245" cy="2588245"/>
            </a:xfrm>
            <a:prstGeom prst="blockArc">
              <a:avLst>
                <a:gd name="adj1" fmla="val 0"/>
                <a:gd name="adj2" fmla="val 5400000"/>
                <a:gd name="adj3" fmla="val 4642"/>
              </a:avLst>
            </a:prstGeom>
            <a:grpFill/>
            <a:ln>
              <a:noFill/>
            </a:ln>
            <a:effectLst/>
          </p:spPr>
        </p:sp>
        <p:sp>
          <p:nvSpPr>
            <p:cNvPr id="24" name="Block Arc 28">
              <a:extLst>
                <a:ext uri="{FF2B5EF4-FFF2-40B4-BE49-F238E27FC236}">
                  <a16:creationId xmlns:a16="http://schemas.microsoft.com/office/drawing/2014/main" id="{640724AF-7364-49AD-84C4-2FA2D1A4F208}"/>
                </a:ext>
              </a:extLst>
            </p:cNvPr>
            <p:cNvSpPr/>
            <p:nvPr/>
          </p:nvSpPr>
          <p:spPr>
            <a:xfrm>
              <a:off x="3277879" y="1796998"/>
              <a:ext cx="2588245" cy="2588245"/>
            </a:xfrm>
            <a:prstGeom prst="blockArc">
              <a:avLst>
                <a:gd name="adj1" fmla="val 16200000"/>
                <a:gd name="adj2" fmla="val 0"/>
                <a:gd name="adj3" fmla="val 4642"/>
              </a:avLst>
            </a:prstGeom>
            <a:grpFill/>
            <a:ln>
              <a:noFill/>
            </a:ln>
            <a:effectLst/>
          </p:spPr>
        </p:sp>
      </p:grpSp>
      <p:sp>
        <p:nvSpPr>
          <p:cNvPr id="25" name="Oval 30">
            <a:extLst>
              <a:ext uri="{FF2B5EF4-FFF2-40B4-BE49-F238E27FC236}">
                <a16:creationId xmlns:a16="http://schemas.microsoft.com/office/drawing/2014/main" id="{43AC36D2-4A57-406E-93D5-2855103B3EF8}"/>
              </a:ext>
            </a:extLst>
          </p:cNvPr>
          <p:cNvSpPr/>
          <p:nvPr/>
        </p:nvSpPr>
        <p:spPr>
          <a:xfrm>
            <a:off x="5495988" y="2414202"/>
            <a:ext cx="834267" cy="834267"/>
          </a:xfrm>
          <a:prstGeom prst="ellipse">
            <a:avLst/>
          </a:prstGeom>
          <a:solidFill>
            <a:srgbClr val="494B69">
              <a:hueOff val="0"/>
              <a:satOff val="0"/>
              <a:lumOff val="0"/>
              <a:alphaOff val="0"/>
            </a:srgbClr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27" name="Oval 31">
            <a:extLst>
              <a:ext uri="{FF2B5EF4-FFF2-40B4-BE49-F238E27FC236}">
                <a16:creationId xmlns:a16="http://schemas.microsoft.com/office/drawing/2014/main" id="{F8BC09CD-6C1A-4D28-B47E-275FC1BF2064}"/>
              </a:ext>
            </a:extLst>
          </p:cNvPr>
          <p:cNvSpPr/>
          <p:nvPr/>
        </p:nvSpPr>
        <p:spPr>
          <a:xfrm>
            <a:off x="6760077" y="3678292"/>
            <a:ext cx="834267" cy="834267"/>
          </a:xfrm>
          <a:prstGeom prst="ellipse">
            <a:avLst/>
          </a:prstGeom>
          <a:solidFill>
            <a:srgbClr val="695D7A"/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28" name="Oval 35">
            <a:extLst>
              <a:ext uri="{FF2B5EF4-FFF2-40B4-BE49-F238E27FC236}">
                <a16:creationId xmlns:a16="http://schemas.microsoft.com/office/drawing/2014/main" id="{6F2721EA-7C02-4FBC-AD8B-440B4178A705}"/>
              </a:ext>
            </a:extLst>
          </p:cNvPr>
          <p:cNvSpPr/>
          <p:nvPr/>
        </p:nvSpPr>
        <p:spPr>
          <a:xfrm>
            <a:off x="4231897" y="3678292"/>
            <a:ext cx="834267" cy="834267"/>
          </a:xfrm>
          <a:prstGeom prst="ellipse">
            <a:avLst/>
          </a:prstGeom>
          <a:solidFill>
            <a:srgbClr val="D8707C"/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29" name="Oval 36">
            <a:extLst>
              <a:ext uri="{FF2B5EF4-FFF2-40B4-BE49-F238E27FC236}">
                <a16:creationId xmlns:a16="http://schemas.microsoft.com/office/drawing/2014/main" id="{B31A3E16-F87F-4192-895C-AA4086FC7287}"/>
              </a:ext>
            </a:extLst>
          </p:cNvPr>
          <p:cNvSpPr/>
          <p:nvPr/>
        </p:nvSpPr>
        <p:spPr>
          <a:xfrm>
            <a:off x="5495988" y="4942380"/>
            <a:ext cx="834267" cy="834267"/>
          </a:xfrm>
          <a:prstGeom prst="ellipse">
            <a:avLst/>
          </a:prstGeom>
          <a:solidFill>
            <a:srgbClr val="9F5B72"/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30" name="Inhaltsplatzhalter 4">
            <a:extLst>
              <a:ext uri="{FF2B5EF4-FFF2-40B4-BE49-F238E27FC236}">
                <a16:creationId xmlns:a16="http://schemas.microsoft.com/office/drawing/2014/main" id="{493FC275-1DB4-427A-A7EE-431E0AFA14AF}"/>
              </a:ext>
            </a:extLst>
          </p:cNvPr>
          <p:cNvSpPr txBox="1">
            <a:spLocks/>
          </p:cNvSpPr>
          <p:nvPr/>
        </p:nvSpPr>
        <p:spPr>
          <a:xfrm>
            <a:off x="2830225" y="2222229"/>
            <a:ext cx="2317939" cy="80137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buNone/>
            </a:pPr>
            <a:r>
              <a:rPr lang="ko-KR" altLang="en-US" sz="1400" dirty="0">
                <a:solidFill>
                  <a:srgbClr val="494B69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영화 고유 정보</a:t>
            </a:r>
            <a:br>
              <a:rPr lang="en-US" sz="1200" b="1" dirty="0">
                <a:solidFill>
                  <a:srgbClr val="494B69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</a:br>
            <a:r>
              <a:rPr lang="ko-KR" altLang="en-US" sz="1100" dirty="0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제작국가</a:t>
            </a:r>
            <a:r>
              <a:rPr lang="en-US" altLang="ko-KR" sz="1100" dirty="0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, </a:t>
            </a:r>
            <a:r>
              <a:rPr lang="ko-KR" altLang="en-US" sz="1100" dirty="0" err="1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런닝타임</a:t>
            </a:r>
            <a:r>
              <a:rPr lang="en-US" altLang="ko-KR" sz="1100" dirty="0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, </a:t>
            </a:r>
            <a:r>
              <a:rPr lang="ko-KR" altLang="en-US" sz="1100" dirty="0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장르</a:t>
            </a:r>
            <a:r>
              <a:rPr lang="en-US" altLang="ko-KR" sz="1100" dirty="0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 , </a:t>
            </a:r>
            <a:r>
              <a:rPr lang="ko-KR" altLang="en-US" sz="1100" dirty="0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관람등급</a:t>
            </a:r>
            <a:r>
              <a:rPr lang="en-US" altLang="ko-KR" sz="1100" dirty="0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, </a:t>
            </a:r>
            <a:r>
              <a:rPr lang="ko-KR" altLang="en-US" sz="1100" dirty="0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제작사</a:t>
            </a:r>
            <a:r>
              <a:rPr lang="en-US" altLang="ko-KR" sz="1100" dirty="0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, </a:t>
            </a:r>
            <a:r>
              <a:rPr lang="ko-KR" altLang="en-US" sz="1100" dirty="0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개봉 연</a:t>
            </a:r>
            <a:r>
              <a:rPr lang="en-US" altLang="ko-KR" sz="1100" dirty="0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, </a:t>
            </a:r>
            <a:r>
              <a:rPr lang="ko-KR" altLang="en-US" sz="1100" dirty="0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월 등</a:t>
            </a:r>
            <a:r>
              <a:rPr lang="en-US" sz="1100" dirty="0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. </a:t>
            </a:r>
          </a:p>
        </p:txBody>
      </p:sp>
      <p:sp>
        <p:nvSpPr>
          <p:cNvPr id="31" name="Inhaltsplatzhalter 4">
            <a:extLst>
              <a:ext uri="{FF2B5EF4-FFF2-40B4-BE49-F238E27FC236}">
                <a16:creationId xmlns:a16="http://schemas.microsoft.com/office/drawing/2014/main" id="{A9C53E8C-195A-444E-AD32-12DD4022431D}"/>
              </a:ext>
            </a:extLst>
          </p:cNvPr>
          <p:cNvSpPr txBox="1">
            <a:spLocks/>
          </p:cNvSpPr>
          <p:nvPr/>
        </p:nvSpPr>
        <p:spPr>
          <a:xfrm>
            <a:off x="991981" y="3581436"/>
            <a:ext cx="3021283" cy="92961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buNone/>
            </a:pPr>
            <a:r>
              <a:rPr lang="ko-KR" altLang="en-US" sz="1400" dirty="0">
                <a:solidFill>
                  <a:srgbClr val="D8707C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인물 정보</a:t>
            </a:r>
            <a:br>
              <a:rPr lang="en-US" sz="1200" b="1" dirty="0">
                <a:solidFill>
                  <a:srgbClr val="D8707C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</a:br>
            <a:r>
              <a:rPr lang="ko-KR" altLang="en-US" sz="1100" dirty="0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배우 </a:t>
            </a:r>
            <a:r>
              <a:rPr lang="en-US" altLang="ko-KR" sz="1100" dirty="0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: </a:t>
            </a:r>
            <a:r>
              <a:rPr lang="ko-KR" altLang="en-US" sz="1100" dirty="0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시기별 누적 관객 수</a:t>
            </a:r>
            <a:r>
              <a:rPr lang="en-US" altLang="ko-KR" sz="1100" dirty="0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, </a:t>
            </a:r>
            <a:r>
              <a:rPr lang="ko-KR" altLang="en-US" sz="1100" dirty="0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천만 영화 출연한 배우 수</a:t>
            </a:r>
            <a:endParaRPr lang="en-US" altLang="ko-KR" sz="1100" dirty="0">
              <a:solidFill>
                <a:schemeClr val="tx2">
                  <a:lumMod val="75000"/>
                </a:schemeClr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  <a:p>
            <a:pPr marL="0" indent="0" algn="r">
              <a:lnSpc>
                <a:spcPct val="150000"/>
              </a:lnSpc>
              <a:buNone/>
            </a:pPr>
            <a:r>
              <a:rPr lang="ko-KR" altLang="en-US" sz="1100" dirty="0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감독</a:t>
            </a:r>
            <a:r>
              <a:rPr lang="en-US" altLang="ko-KR" sz="1100" dirty="0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: </a:t>
            </a:r>
            <a:r>
              <a:rPr lang="ko-KR" altLang="en-US" sz="1100" dirty="0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누적 관객 수</a:t>
            </a:r>
            <a:r>
              <a:rPr lang="en-US" altLang="ko-KR" sz="1100" dirty="0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, </a:t>
            </a:r>
            <a:r>
              <a:rPr lang="ko-KR" altLang="en-US" sz="1100" dirty="0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천만 영화 작품 수</a:t>
            </a:r>
            <a:r>
              <a:rPr lang="en-US" altLang="ko-KR" sz="1000" dirty="0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 </a:t>
            </a:r>
            <a:r>
              <a:rPr lang="ko-KR" altLang="en-US" sz="1000" dirty="0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등</a:t>
            </a:r>
            <a:r>
              <a:rPr lang="en-US" sz="1000" dirty="0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 </a:t>
            </a:r>
          </a:p>
        </p:txBody>
      </p:sp>
      <p:sp>
        <p:nvSpPr>
          <p:cNvPr id="32" name="Inhaltsplatzhalter 4">
            <a:extLst>
              <a:ext uri="{FF2B5EF4-FFF2-40B4-BE49-F238E27FC236}">
                <a16:creationId xmlns:a16="http://schemas.microsoft.com/office/drawing/2014/main" id="{3C4D6C2B-C20C-4319-BFB5-72BD45498DC0}"/>
              </a:ext>
            </a:extLst>
          </p:cNvPr>
          <p:cNvSpPr txBox="1">
            <a:spLocks/>
          </p:cNvSpPr>
          <p:nvPr/>
        </p:nvSpPr>
        <p:spPr>
          <a:xfrm>
            <a:off x="7787559" y="3787903"/>
            <a:ext cx="2687401" cy="51668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600"/>
              </a:spcAft>
              <a:buNone/>
            </a:pPr>
            <a:r>
              <a:rPr lang="ko-KR" altLang="en-US" sz="1400" dirty="0">
                <a:solidFill>
                  <a:srgbClr val="695D7A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개봉 이후 정보</a:t>
            </a:r>
            <a:endParaRPr lang="en-US" altLang="ko-KR" sz="1400" dirty="0">
              <a:solidFill>
                <a:srgbClr val="695D7A"/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  <a:p>
            <a:pPr marL="0" indent="0">
              <a:lnSpc>
                <a:spcPct val="150000"/>
              </a:lnSpc>
              <a:spcAft>
                <a:spcPts val="600"/>
              </a:spcAft>
              <a:buNone/>
            </a:pPr>
            <a:r>
              <a:rPr lang="ko-KR" altLang="en-US" sz="1100" dirty="0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공휴일 수</a:t>
            </a:r>
            <a:r>
              <a:rPr lang="en-US" altLang="ko-KR" sz="1100" dirty="0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, </a:t>
            </a:r>
            <a:r>
              <a:rPr lang="ko-KR" altLang="en-US" sz="1100" dirty="0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문화인의 날 포함 여부</a:t>
            </a:r>
            <a:r>
              <a:rPr lang="en-US" altLang="ko-KR" sz="1100" dirty="0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, </a:t>
            </a:r>
            <a:r>
              <a:rPr lang="ko-KR" altLang="en-US" sz="1100" dirty="0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첫 날 반응</a:t>
            </a:r>
            <a:endParaRPr lang="en-US" sz="1100" dirty="0">
              <a:solidFill>
                <a:schemeClr val="tx2">
                  <a:lumMod val="75000"/>
                </a:schemeClr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33" name="Inhaltsplatzhalter 4">
            <a:extLst>
              <a:ext uri="{FF2B5EF4-FFF2-40B4-BE49-F238E27FC236}">
                <a16:creationId xmlns:a16="http://schemas.microsoft.com/office/drawing/2014/main" id="{6FCAC433-70D1-49C8-BA77-F56CAD78BA97}"/>
              </a:ext>
            </a:extLst>
          </p:cNvPr>
          <p:cNvSpPr txBox="1">
            <a:spLocks/>
          </p:cNvSpPr>
          <p:nvPr/>
        </p:nvSpPr>
        <p:spPr>
          <a:xfrm>
            <a:off x="6628589" y="5329558"/>
            <a:ext cx="2317939" cy="547458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ko-KR" altLang="en-US" sz="1400" dirty="0">
                <a:solidFill>
                  <a:srgbClr val="D8707C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영화 산업 정보</a:t>
            </a:r>
            <a:br>
              <a:rPr lang="en-US" sz="1100" b="1" dirty="0">
                <a:solidFill>
                  <a:srgbClr val="FFFFFF">
                    <a:lumMod val="65000"/>
                  </a:srgb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</a:br>
            <a:r>
              <a:rPr lang="ko-KR" altLang="en-US" sz="1100" dirty="0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개봉 전 산업의 추이</a:t>
            </a:r>
            <a:endParaRPr lang="en-US" sz="1100" dirty="0">
              <a:solidFill>
                <a:schemeClr val="tx2">
                  <a:lumMod val="75000"/>
                </a:schemeClr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34" name="object 20">
            <a:extLst>
              <a:ext uri="{FF2B5EF4-FFF2-40B4-BE49-F238E27FC236}">
                <a16:creationId xmlns:a16="http://schemas.microsoft.com/office/drawing/2014/main" id="{220E9911-15EB-44D0-9A22-E8895BB2E5DB}"/>
              </a:ext>
            </a:extLst>
          </p:cNvPr>
          <p:cNvSpPr/>
          <p:nvPr/>
        </p:nvSpPr>
        <p:spPr>
          <a:xfrm>
            <a:off x="5760720" y="2697311"/>
            <a:ext cx="335280" cy="280670"/>
          </a:xfrm>
          <a:custGeom>
            <a:avLst/>
            <a:gdLst/>
            <a:ahLst/>
            <a:cxnLst/>
            <a:rect l="l" t="t" r="r" b="b"/>
            <a:pathLst>
              <a:path w="335280" h="280669">
                <a:moveTo>
                  <a:pt x="320535" y="48640"/>
                </a:moveTo>
                <a:lnTo>
                  <a:pt x="258305" y="48640"/>
                </a:lnTo>
                <a:lnTo>
                  <a:pt x="250050" y="14350"/>
                </a:lnTo>
                <a:lnTo>
                  <a:pt x="235318" y="0"/>
                </a:lnTo>
                <a:lnTo>
                  <a:pt x="232143" y="0"/>
                </a:lnTo>
                <a:lnTo>
                  <a:pt x="103149" y="0"/>
                </a:lnTo>
                <a:lnTo>
                  <a:pt x="99936" y="0"/>
                </a:lnTo>
                <a:lnTo>
                  <a:pt x="97180" y="888"/>
                </a:lnTo>
                <a:lnTo>
                  <a:pt x="76911" y="48640"/>
                </a:lnTo>
                <a:lnTo>
                  <a:pt x="61252" y="48640"/>
                </a:lnTo>
                <a:lnTo>
                  <a:pt x="61252" y="46736"/>
                </a:lnTo>
                <a:lnTo>
                  <a:pt x="60794" y="44830"/>
                </a:lnTo>
                <a:lnTo>
                  <a:pt x="59867" y="43561"/>
                </a:lnTo>
                <a:lnTo>
                  <a:pt x="58483" y="42163"/>
                </a:lnTo>
                <a:lnTo>
                  <a:pt x="57569" y="40766"/>
                </a:lnTo>
                <a:lnTo>
                  <a:pt x="55727" y="40258"/>
                </a:lnTo>
                <a:lnTo>
                  <a:pt x="53873" y="39369"/>
                </a:lnTo>
                <a:lnTo>
                  <a:pt x="52044" y="39369"/>
                </a:lnTo>
                <a:lnTo>
                  <a:pt x="38696" y="39369"/>
                </a:lnTo>
                <a:lnTo>
                  <a:pt x="36842" y="39369"/>
                </a:lnTo>
                <a:lnTo>
                  <a:pt x="35001" y="40258"/>
                </a:lnTo>
                <a:lnTo>
                  <a:pt x="33629" y="40766"/>
                </a:lnTo>
                <a:lnTo>
                  <a:pt x="32245" y="42163"/>
                </a:lnTo>
                <a:lnTo>
                  <a:pt x="30861" y="43561"/>
                </a:lnTo>
                <a:lnTo>
                  <a:pt x="30391" y="44830"/>
                </a:lnTo>
                <a:lnTo>
                  <a:pt x="29489" y="46736"/>
                </a:lnTo>
                <a:lnTo>
                  <a:pt x="29489" y="48640"/>
                </a:lnTo>
                <a:lnTo>
                  <a:pt x="14732" y="48640"/>
                </a:lnTo>
                <a:lnTo>
                  <a:pt x="11976" y="49021"/>
                </a:lnTo>
                <a:lnTo>
                  <a:pt x="9220" y="50037"/>
                </a:lnTo>
                <a:lnTo>
                  <a:pt x="6451" y="50926"/>
                </a:lnTo>
                <a:lnTo>
                  <a:pt x="4152" y="52704"/>
                </a:lnTo>
                <a:lnTo>
                  <a:pt x="2311" y="55117"/>
                </a:lnTo>
                <a:lnTo>
                  <a:pt x="1384" y="57912"/>
                </a:lnTo>
                <a:lnTo>
                  <a:pt x="457" y="60578"/>
                </a:lnTo>
                <a:lnTo>
                  <a:pt x="0" y="63372"/>
                </a:lnTo>
                <a:lnTo>
                  <a:pt x="0" y="265556"/>
                </a:lnTo>
                <a:lnTo>
                  <a:pt x="11976" y="280415"/>
                </a:lnTo>
                <a:lnTo>
                  <a:pt x="14732" y="280415"/>
                </a:lnTo>
                <a:lnTo>
                  <a:pt x="320535" y="280415"/>
                </a:lnTo>
                <a:lnTo>
                  <a:pt x="323329" y="280415"/>
                </a:lnTo>
                <a:lnTo>
                  <a:pt x="325996" y="279526"/>
                </a:lnTo>
                <a:lnTo>
                  <a:pt x="335267" y="265556"/>
                </a:lnTo>
                <a:lnTo>
                  <a:pt x="335267" y="63372"/>
                </a:lnTo>
                <a:lnTo>
                  <a:pt x="334759" y="60578"/>
                </a:lnTo>
                <a:lnTo>
                  <a:pt x="333870" y="57912"/>
                </a:lnTo>
                <a:lnTo>
                  <a:pt x="332981" y="55117"/>
                </a:lnTo>
                <a:lnTo>
                  <a:pt x="331076" y="52704"/>
                </a:lnTo>
                <a:lnTo>
                  <a:pt x="328790" y="50926"/>
                </a:lnTo>
                <a:lnTo>
                  <a:pt x="325996" y="50037"/>
                </a:lnTo>
                <a:lnTo>
                  <a:pt x="323329" y="49021"/>
                </a:lnTo>
                <a:lnTo>
                  <a:pt x="320535" y="48640"/>
                </a:lnTo>
                <a:close/>
              </a:path>
            </a:pathLst>
          </a:custGeom>
          <a:ln w="15875">
            <a:solidFill>
              <a:schemeClr val="bg1"/>
            </a:solidFill>
          </a:ln>
        </p:spPr>
        <p:txBody>
          <a:bodyPr wrap="square" lIns="0" tIns="0" rIns="0" bIns="0" rtlCol="0"/>
          <a:lstStyle/>
          <a:p>
            <a:endParaRPr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35" name="object 21">
            <a:extLst>
              <a:ext uri="{FF2B5EF4-FFF2-40B4-BE49-F238E27FC236}">
                <a16:creationId xmlns:a16="http://schemas.microsoft.com/office/drawing/2014/main" id="{359B96A0-DD9E-4C70-8BE8-C901A2CF6EB5}"/>
              </a:ext>
            </a:extLst>
          </p:cNvPr>
          <p:cNvSpPr/>
          <p:nvPr/>
        </p:nvSpPr>
        <p:spPr>
          <a:xfrm>
            <a:off x="5873496" y="2746078"/>
            <a:ext cx="108585" cy="0"/>
          </a:xfrm>
          <a:custGeom>
            <a:avLst/>
            <a:gdLst/>
            <a:ahLst/>
            <a:cxnLst/>
            <a:rect l="l" t="t" r="r" b="b"/>
            <a:pathLst>
              <a:path w="108584">
                <a:moveTo>
                  <a:pt x="108191" y="0"/>
                </a:moveTo>
                <a:lnTo>
                  <a:pt x="0" y="0"/>
                </a:lnTo>
              </a:path>
            </a:pathLst>
          </a:custGeom>
          <a:ln w="15875">
            <a:solidFill>
              <a:schemeClr val="bg1"/>
            </a:solidFill>
          </a:ln>
        </p:spPr>
        <p:txBody>
          <a:bodyPr wrap="square" lIns="0" tIns="0" rIns="0" bIns="0" rtlCol="0"/>
          <a:lstStyle/>
          <a:p>
            <a:endParaRPr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36" name="object 22">
            <a:extLst>
              <a:ext uri="{FF2B5EF4-FFF2-40B4-BE49-F238E27FC236}">
                <a16:creationId xmlns:a16="http://schemas.microsoft.com/office/drawing/2014/main" id="{2D726892-7CDF-4456-8261-DFB61D0ED65E}"/>
              </a:ext>
            </a:extLst>
          </p:cNvPr>
          <p:cNvSpPr/>
          <p:nvPr/>
        </p:nvSpPr>
        <p:spPr>
          <a:xfrm>
            <a:off x="5852148" y="2794847"/>
            <a:ext cx="151130" cy="149860"/>
          </a:xfrm>
          <a:custGeom>
            <a:avLst/>
            <a:gdLst/>
            <a:ahLst/>
            <a:cxnLst/>
            <a:rect l="l" t="t" r="r" b="b"/>
            <a:pathLst>
              <a:path w="151130" h="149859">
                <a:moveTo>
                  <a:pt x="75437" y="149351"/>
                </a:moveTo>
                <a:lnTo>
                  <a:pt x="67576" y="148843"/>
                </a:lnTo>
                <a:lnTo>
                  <a:pt x="60159" y="147954"/>
                </a:lnTo>
                <a:lnTo>
                  <a:pt x="27774" y="132333"/>
                </a:lnTo>
                <a:lnTo>
                  <a:pt x="22212" y="127761"/>
                </a:lnTo>
                <a:lnTo>
                  <a:pt x="1866" y="89661"/>
                </a:lnTo>
                <a:lnTo>
                  <a:pt x="0" y="74929"/>
                </a:lnTo>
                <a:lnTo>
                  <a:pt x="12953" y="33146"/>
                </a:lnTo>
                <a:lnTo>
                  <a:pt x="46291" y="5968"/>
                </a:lnTo>
                <a:lnTo>
                  <a:pt x="75437" y="0"/>
                </a:lnTo>
                <a:lnTo>
                  <a:pt x="117601" y="12826"/>
                </a:lnTo>
                <a:lnTo>
                  <a:pt x="144906" y="45465"/>
                </a:lnTo>
                <a:lnTo>
                  <a:pt x="150875" y="74929"/>
                </a:lnTo>
                <a:lnTo>
                  <a:pt x="137922" y="116712"/>
                </a:lnTo>
                <a:lnTo>
                  <a:pt x="123062" y="132333"/>
                </a:lnTo>
                <a:lnTo>
                  <a:pt x="117601" y="136905"/>
                </a:lnTo>
                <a:lnTo>
                  <a:pt x="75437" y="149351"/>
                </a:lnTo>
                <a:close/>
              </a:path>
            </a:pathLst>
          </a:custGeom>
          <a:ln w="15875">
            <a:solidFill>
              <a:schemeClr val="bg1"/>
            </a:solidFill>
          </a:ln>
        </p:spPr>
        <p:txBody>
          <a:bodyPr wrap="square" lIns="0" tIns="0" rIns="0" bIns="0" rtlCol="0"/>
          <a:lstStyle/>
          <a:p>
            <a:endParaRPr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37" name="object 23">
            <a:extLst>
              <a:ext uri="{FF2B5EF4-FFF2-40B4-BE49-F238E27FC236}">
                <a16:creationId xmlns:a16="http://schemas.microsoft.com/office/drawing/2014/main" id="{1D2D3D6C-99EC-4054-A526-5636F1D28262}"/>
              </a:ext>
            </a:extLst>
          </p:cNvPr>
          <p:cNvSpPr/>
          <p:nvPr/>
        </p:nvSpPr>
        <p:spPr>
          <a:xfrm>
            <a:off x="5878056" y="2819230"/>
            <a:ext cx="100965" cy="100965"/>
          </a:xfrm>
          <a:custGeom>
            <a:avLst/>
            <a:gdLst/>
            <a:ahLst/>
            <a:cxnLst/>
            <a:rect l="l" t="t" r="r" b="b"/>
            <a:pathLst>
              <a:path w="100965" h="100965">
                <a:moveTo>
                  <a:pt x="50292" y="100584"/>
                </a:moveTo>
                <a:lnTo>
                  <a:pt x="45212" y="100584"/>
                </a:lnTo>
                <a:lnTo>
                  <a:pt x="40144" y="99695"/>
                </a:lnTo>
                <a:lnTo>
                  <a:pt x="35534" y="98298"/>
                </a:lnTo>
                <a:lnTo>
                  <a:pt x="30911" y="96900"/>
                </a:lnTo>
                <a:lnTo>
                  <a:pt x="26314" y="94614"/>
                </a:lnTo>
                <a:lnTo>
                  <a:pt x="8775" y="78359"/>
                </a:lnTo>
                <a:lnTo>
                  <a:pt x="6007" y="74168"/>
                </a:lnTo>
                <a:lnTo>
                  <a:pt x="0" y="50546"/>
                </a:lnTo>
                <a:lnTo>
                  <a:pt x="469" y="45466"/>
                </a:lnTo>
                <a:lnTo>
                  <a:pt x="1396" y="40386"/>
                </a:lnTo>
                <a:lnTo>
                  <a:pt x="2311" y="35179"/>
                </a:lnTo>
                <a:lnTo>
                  <a:pt x="30911" y="4191"/>
                </a:lnTo>
                <a:lnTo>
                  <a:pt x="35534" y="2286"/>
                </a:lnTo>
                <a:lnTo>
                  <a:pt x="40144" y="888"/>
                </a:lnTo>
                <a:lnTo>
                  <a:pt x="45212" y="508"/>
                </a:lnTo>
                <a:lnTo>
                  <a:pt x="50292" y="0"/>
                </a:lnTo>
                <a:lnTo>
                  <a:pt x="55371" y="508"/>
                </a:lnTo>
                <a:lnTo>
                  <a:pt x="60439" y="888"/>
                </a:lnTo>
                <a:lnTo>
                  <a:pt x="65062" y="2286"/>
                </a:lnTo>
                <a:lnTo>
                  <a:pt x="69672" y="4191"/>
                </a:lnTo>
                <a:lnTo>
                  <a:pt x="74295" y="5969"/>
                </a:lnTo>
                <a:lnTo>
                  <a:pt x="99187" y="40386"/>
                </a:lnTo>
                <a:lnTo>
                  <a:pt x="100075" y="45466"/>
                </a:lnTo>
                <a:lnTo>
                  <a:pt x="100584" y="50546"/>
                </a:lnTo>
                <a:lnTo>
                  <a:pt x="100075" y="55625"/>
                </a:lnTo>
                <a:lnTo>
                  <a:pt x="99187" y="60706"/>
                </a:lnTo>
                <a:lnTo>
                  <a:pt x="98298" y="65405"/>
                </a:lnTo>
                <a:lnTo>
                  <a:pt x="96393" y="69976"/>
                </a:lnTo>
                <a:lnTo>
                  <a:pt x="94615" y="74168"/>
                </a:lnTo>
                <a:lnTo>
                  <a:pt x="91821" y="78359"/>
                </a:lnTo>
                <a:lnTo>
                  <a:pt x="89027" y="82550"/>
                </a:lnTo>
                <a:lnTo>
                  <a:pt x="55371" y="100584"/>
                </a:lnTo>
                <a:lnTo>
                  <a:pt x="50292" y="100584"/>
                </a:lnTo>
                <a:close/>
              </a:path>
            </a:pathLst>
          </a:custGeom>
          <a:ln w="15875">
            <a:solidFill>
              <a:schemeClr val="bg1"/>
            </a:solidFill>
          </a:ln>
        </p:spPr>
        <p:txBody>
          <a:bodyPr wrap="square" lIns="0" tIns="0" rIns="0" bIns="0" rtlCol="0"/>
          <a:lstStyle/>
          <a:p>
            <a:endParaRPr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38" name="object 24">
            <a:extLst>
              <a:ext uri="{FF2B5EF4-FFF2-40B4-BE49-F238E27FC236}">
                <a16:creationId xmlns:a16="http://schemas.microsoft.com/office/drawing/2014/main" id="{3C1D92D7-8156-4D40-9FC7-F71B1110E4BF}"/>
              </a:ext>
            </a:extLst>
          </p:cNvPr>
          <p:cNvSpPr/>
          <p:nvPr/>
        </p:nvSpPr>
        <p:spPr>
          <a:xfrm>
            <a:off x="6018264" y="2782655"/>
            <a:ext cx="50800" cy="33655"/>
          </a:xfrm>
          <a:custGeom>
            <a:avLst/>
            <a:gdLst/>
            <a:ahLst/>
            <a:cxnLst/>
            <a:rect l="l" t="t" r="r" b="b"/>
            <a:pathLst>
              <a:path w="50800" h="33655">
                <a:moveTo>
                  <a:pt x="50291" y="24257"/>
                </a:moveTo>
                <a:lnTo>
                  <a:pt x="50291" y="26035"/>
                </a:lnTo>
                <a:lnTo>
                  <a:pt x="49784" y="27939"/>
                </a:lnTo>
                <a:lnTo>
                  <a:pt x="48894" y="29337"/>
                </a:lnTo>
                <a:lnTo>
                  <a:pt x="47497" y="30734"/>
                </a:lnTo>
                <a:lnTo>
                  <a:pt x="46609" y="32131"/>
                </a:lnTo>
                <a:lnTo>
                  <a:pt x="44703" y="32638"/>
                </a:lnTo>
                <a:lnTo>
                  <a:pt x="42925" y="33527"/>
                </a:lnTo>
                <a:lnTo>
                  <a:pt x="41020" y="33527"/>
                </a:lnTo>
                <a:lnTo>
                  <a:pt x="9270" y="33527"/>
                </a:lnTo>
                <a:lnTo>
                  <a:pt x="7365" y="33527"/>
                </a:lnTo>
                <a:lnTo>
                  <a:pt x="5587" y="32638"/>
                </a:lnTo>
                <a:lnTo>
                  <a:pt x="4190" y="32131"/>
                </a:lnTo>
                <a:lnTo>
                  <a:pt x="2793" y="30734"/>
                </a:lnTo>
                <a:lnTo>
                  <a:pt x="1396" y="29337"/>
                </a:lnTo>
                <a:lnTo>
                  <a:pt x="888" y="27939"/>
                </a:lnTo>
                <a:lnTo>
                  <a:pt x="0" y="26035"/>
                </a:lnTo>
                <a:lnTo>
                  <a:pt x="0" y="24257"/>
                </a:lnTo>
                <a:lnTo>
                  <a:pt x="0" y="9271"/>
                </a:lnTo>
                <a:lnTo>
                  <a:pt x="0" y="7493"/>
                </a:lnTo>
                <a:lnTo>
                  <a:pt x="888" y="5587"/>
                </a:lnTo>
                <a:lnTo>
                  <a:pt x="1396" y="4190"/>
                </a:lnTo>
                <a:lnTo>
                  <a:pt x="2793" y="2794"/>
                </a:lnTo>
                <a:lnTo>
                  <a:pt x="4190" y="1397"/>
                </a:lnTo>
                <a:lnTo>
                  <a:pt x="5587" y="888"/>
                </a:lnTo>
                <a:lnTo>
                  <a:pt x="7365" y="0"/>
                </a:lnTo>
                <a:lnTo>
                  <a:pt x="9270" y="0"/>
                </a:lnTo>
                <a:lnTo>
                  <a:pt x="41020" y="0"/>
                </a:lnTo>
                <a:lnTo>
                  <a:pt x="42925" y="0"/>
                </a:lnTo>
                <a:lnTo>
                  <a:pt x="44703" y="888"/>
                </a:lnTo>
                <a:lnTo>
                  <a:pt x="46609" y="1397"/>
                </a:lnTo>
                <a:lnTo>
                  <a:pt x="47497" y="2794"/>
                </a:lnTo>
                <a:lnTo>
                  <a:pt x="48894" y="4190"/>
                </a:lnTo>
                <a:lnTo>
                  <a:pt x="49784" y="5587"/>
                </a:lnTo>
                <a:lnTo>
                  <a:pt x="50291" y="7493"/>
                </a:lnTo>
                <a:lnTo>
                  <a:pt x="50291" y="9271"/>
                </a:lnTo>
                <a:lnTo>
                  <a:pt x="50291" y="24257"/>
                </a:lnTo>
                <a:close/>
              </a:path>
            </a:pathLst>
          </a:custGeom>
          <a:ln w="15875">
            <a:solidFill>
              <a:schemeClr val="bg1"/>
            </a:solidFill>
          </a:ln>
        </p:spPr>
        <p:txBody>
          <a:bodyPr wrap="square" lIns="0" tIns="0" rIns="0" bIns="0" rtlCol="0"/>
          <a:lstStyle/>
          <a:p>
            <a:endParaRPr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39" name="object 111">
            <a:extLst>
              <a:ext uri="{FF2B5EF4-FFF2-40B4-BE49-F238E27FC236}">
                <a16:creationId xmlns:a16="http://schemas.microsoft.com/office/drawing/2014/main" id="{F3221DD3-F318-4E5F-9035-E11F072485DD}"/>
              </a:ext>
            </a:extLst>
          </p:cNvPr>
          <p:cNvSpPr/>
          <p:nvPr/>
        </p:nvSpPr>
        <p:spPr>
          <a:xfrm>
            <a:off x="4494539" y="3968869"/>
            <a:ext cx="289560" cy="288290"/>
          </a:xfrm>
          <a:custGeom>
            <a:avLst/>
            <a:gdLst/>
            <a:ahLst/>
            <a:cxnLst/>
            <a:rect l="l" t="t" r="r" b="b"/>
            <a:pathLst>
              <a:path w="289559" h="288289">
                <a:moveTo>
                  <a:pt x="144767" y="0"/>
                </a:moveTo>
                <a:lnTo>
                  <a:pt x="137363" y="0"/>
                </a:lnTo>
                <a:lnTo>
                  <a:pt x="129971" y="889"/>
                </a:lnTo>
                <a:lnTo>
                  <a:pt x="122567" y="1905"/>
                </a:lnTo>
                <a:lnTo>
                  <a:pt x="115633" y="2793"/>
                </a:lnTo>
                <a:lnTo>
                  <a:pt x="108686" y="4572"/>
                </a:lnTo>
                <a:lnTo>
                  <a:pt x="101752" y="6477"/>
                </a:lnTo>
                <a:lnTo>
                  <a:pt x="94818" y="8762"/>
                </a:lnTo>
                <a:lnTo>
                  <a:pt x="88341" y="11556"/>
                </a:lnTo>
                <a:lnTo>
                  <a:pt x="81876" y="14224"/>
                </a:lnTo>
                <a:lnTo>
                  <a:pt x="75857" y="17525"/>
                </a:lnTo>
                <a:lnTo>
                  <a:pt x="69850" y="20700"/>
                </a:lnTo>
                <a:lnTo>
                  <a:pt x="63830" y="24384"/>
                </a:lnTo>
                <a:lnTo>
                  <a:pt x="58280" y="28575"/>
                </a:lnTo>
                <a:lnTo>
                  <a:pt x="52743" y="32639"/>
                </a:lnTo>
                <a:lnTo>
                  <a:pt x="47650" y="37211"/>
                </a:lnTo>
                <a:lnTo>
                  <a:pt x="42557" y="42291"/>
                </a:lnTo>
                <a:lnTo>
                  <a:pt x="37465" y="47371"/>
                </a:lnTo>
                <a:lnTo>
                  <a:pt x="32829" y="52450"/>
                </a:lnTo>
                <a:lnTo>
                  <a:pt x="28676" y="58039"/>
                </a:lnTo>
                <a:lnTo>
                  <a:pt x="24523" y="63500"/>
                </a:lnTo>
                <a:lnTo>
                  <a:pt x="20815" y="69468"/>
                </a:lnTo>
                <a:lnTo>
                  <a:pt x="17589" y="75437"/>
                </a:lnTo>
                <a:lnTo>
                  <a:pt x="14338" y="81406"/>
                </a:lnTo>
                <a:lnTo>
                  <a:pt x="11569" y="87884"/>
                </a:lnTo>
                <a:lnTo>
                  <a:pt x="927" y="129286"/>
                </a:lnTo>
                <a:lnTo>
                  <a:pt x="0" y="136652"/>
                </a:lnTo>
                <a:lnTo>
                  <a:pt x="0" y="144018"/>
                </a:lnTo>
                <a:lnTo>
                  <a:pt x="0" y="151384"/>
                </a:lnTo>
                <a:lnTo>
                  <a:pt x="927" y="158750"/>
                </a:lnTo>
                <a:lnTo>
                  <a:pt x="11569" y="200152"/>
                </a:lnTo>
                <a:lnTo>
                  <a:pt x="14338" y="206629"/>
                </a:lnTo>
                <a:lnTo>
                  <a:pt x="17589" y="212598"/>
                </a:lnTo>
                <a:lnTo>
                  <a:pt x="20815" y="218567"/>
                </a:lnTo>
                <a:lnTo>
                  <a:pt x="24523" y="224536"/>
                </a:lnTo>
                <a:lnTo>
                  <a:pt x="28676" y="229997"/>
                </a:lnTo>
                <a:lnTo>
                  <a:pt x="32829" y="235585"/>
                </a:lnTo>
                <a:lnTo>
                  <a:pt x="37465" y="240665"/>
                </a:lnTo>
                <a:lnTo>
                  <a:pt x="42557" y="245744"/>
                </a:lnTo>
                <a:lnTo>
                  <a:pt x="47650" y="250825"/>
                </a:lnTo>
                <a:lnTo>
                  <a:pt x="52743" y="255397"/>
                </a:lnTo>
                <a:lnTo>
                  <a:pt x="58280" y="259461"/>
                </a:lnTo>
                <a:lnTo>
                  <a:pt x="63830" y="263652"/>
                </a:lnTo>
                <a:lnTo>
                  <a:pt x="69850" y="267335"/>
                </a:lnTo>
                <a:lnTo>
                  <a:pt x="75857" y="270510"/>
                </a:lnTo>
                <a:lnTo>
                  <a:pt x="81876" y="273812"/>
                </a:lnTo>
                <a:lnTo>
                  <a:pt x="88341" y="276479"/>
                </a:lnTo>
                <a:lnTo>
                  <a:pt x="122567" y="286131"/>
                </a:lnTo>
                <a:lnTo>
                  <a:pt x="129971" y="287147"/>
                </a:lnTo>
                <a:lnTo>
                  <a:pt x="137363" y="288036"/>
                </a:lnTo>
                <a:lnTo>
                  <a:pt x="144767" y="288036"/>
                </a:lnTo>
                <a:lnTo>
                  <a:pt x="152171" y="288036"/>
                </a:lnTo>
                <a:lnTo>
                  <a:pt x="159588" y="287147"/>
                </a:lnTo>
                <a:lnTo>
                  <a:pt x="167005" y="286131"/>
                </a:lnTo>
                <a:lnTo>
                  <a:pt x="173862" y="285242"/>
                </a:lnTo>
                <a:lnTo>
                  <a:pt x="180847" y="283464"/>
                </a:lnTo>
                <a:lnTo>
                  <a:pt x="187833" y="281559"/>
                </a:lnTo>
                <a:lnTo>
                  <a:pt x="194690" y="279273"/>
                </a:lnTo>
                <a:lnTo>
                  <a:pt x="201168" y="276479"/>
                </a:lnTo>
                <a:lnTo>
                  <a:pt x="207644" y="273812"/>
                </a:lnTo>
                <a:lnTo>
                  <a:pt x="213740" y="270510"/>
                </a:lnTo>
                <a:lnTo>
                  <a:pt x="219709" y="267335"/>
                </a:lnTo>
                <a:lnTo>
                  <a:pt x="225678" y="263652"/>
                </a:lnTo>
                <a:lnTo>
                  <a:pt x="231266" y="259461"/>
                </a:lnTo>
                <a:lnTo>
                  <a:pt x="236855" y="255397"/>
                </a:lnTo>
                <a:lnTo>
                  <a:pt x="241934" y="250825"/>
                </a:lnTo>
                <a:lnTo>
                  <a:pt x="247015" y="245744"/>
                </a:lnTo>
                <a:lnTo>
                  <a:pt x="252094" y="240665"/>
                </a:lnTo>
                <a:lnTo>
                  <a:pt x="256666" y="235585"/>
                </a:lnTo>
                <a:lnTo>
                  <a:pt x="260858" y="229997"/>
                </a:lnTo>
                <a:lnTo>
                  <a:pt x="265049" y="224536"/>
                </a:lnTo>
                <a:lnTo>
                  <a:pt x="268731" y="218567"/>
                </a:lnTo>
                <a:lnTo>
                  <a:pt x="284988" y="179959"/>
                </a:lnTo>
                <a:lnTo>
                  <a:pt x="287655" y="166116"/>
                </a:lnTo>
                <a:lnTo>
                  <a:pt x="288671" y="158750"/>
                </a:lnTo>
                <a:lnTo>
                  <a:pt x="289559" y="151384"/>
                </a:lnTo>
                <a:lnTo>
                  <a:pt x="289559" y="144018"/>
                </a:lnTo>
                <a:lnTo>
                  <a:pt x="289559" y="136652"/>
                </a:lnTo>
                <a:lnTo>
                  <a:pt x="288671" y="129286"/>
                </a:lnTo>
                <a:lnTo>
                  <a:pt x="287655" y="121919"/>
                </a:lnTo>
                <a:lnTo>
                  <a:pt x="286766" y="115062"/>
                </a:lnTo>
                <a:lnTo>
                  <a:pt x="284988" y="108077"/>
                </a:lnTo>
                <a:lnTo>
                  <a:pt x="283083" y="101218"/>
                </a:lnTo>
                <a:lnTo>
                  <a:pt x="280797" y="94361"/>
                </a:lnTo>
                <a:lnTo>
                  <a:pt x="278003" y="87884"/>
                </a:lnTo>
                <a:lnTo>
                  <a:pt x="275209" y="81406"/>
                </a:lnTo>
                <a:lnTo>
                  <a:pt x="272034" y="75437"/>
                </a:lnTo>
                <a:lnTo>
                  <a:pt x="268731" y="69468"/>
                </a:lnTo>
                <a:lnTo>
                  <a:pt x="265049" y="63500"/>
                </a:lnTo>
                <a:lnTo>
                  <a:pt x="260858" y="58039"/>
                </a:lnTo>
                <a:lnTo>
                  <a:pt x="256666" y="52450"/>
                </a:lnTo>
                <a:lnTo>
                  <a:pt x="231266" y="28575"/>
                </a:lnTo>
                <a:lnTo>
                  <a:pt x="225678" y="24384"/>
                </a:lnTo>
                <a:lnTo>
                  <a:pt x="219709" y="20700"/>
                </a:lnTo>
                <a:lnTo>
                  <a:pt x="213740" y="17525"/>
                </a:lnTo>
                <a:lnTo>
                  <a:pt x="207644" y="14224"/>
                </a:lnTo>
                <a:lnTo>
                  <a:pt x="201168" y="11556"/>
                </a:lnTo>
                <a:lnTo>
                  <a:pt x="194690" y="8762"/>
                </a:lnTo>
                <a:lnTo>
                  <a:pt x="187833" y="6477"/>
                </a:lnTo>
                <a:lnTo>
                  <a:pt x="180847" y="4572"/>
                </a:lnTo>
                <a:lnTo>
                  <a:pt x="173862" y="2793"/>
                </a:lnTo>
                <a:lnTo>
                  <a:pt x="167005" y="1905"/>
                </a:lnTo>
                <a:lnTo>
                  <a:pt x="159588" y="889"/>
                </a:lnTo>
                <a:lnTo>
                  <a:pt x="152171" y="0"/>
                </a:lnTo>
                <a:lnTo>
                  <a:pt x="144767" y="0"/>
                </a:lnTo>
              </a:path>
            </a:pathLst>
          </a:custGeom>
          <a:ln w="15875">
            <a:solidFill>
              <a:schemeClr val="bg1"/>
            </a:solidFill>
          </a:ln>
        </p:spPr>
        <p:txBody>
          <a:bodyPr wrap="square" lIns="0" tIns="0" rIns="0" bIns="0" rtlCol="0"/>
          <a:lstStyle/>
          <a:p>
            <a:endParaRPr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40" name="object 112">
            <a:extLst>
              <a:ext uri="{FF2B5EF4-FFF2-40B4-BE49-F238E27FC236}">
                <a16:creationId xmlns:a16="http://schemas.microsoft.com/office/drawing/2014/main" id="{14D758EF-39E4-461C-9A61-2411E00E3B17}"/>
              </a:ext>
            </a:extLst>
          </p:cNvPr>
          <p:cNvSpPr/>
          <p:nvPr/>
        </p:nvSpPr>
        <p:spPr>
          <a:xfrm>
            <a:off x="4681991" y="4096885"/>
            <a:ext cx="32384" cy="36830"/>
          </a:xfrm>
          <a:custGeom>
            <a:avLst/>
            <a:gdLst/>
            <a:ahLst/>
            <a:cxnLst/>
            <a:rect l="l" t="t" r="r" b="b"/>
            <a:pathLst>
              <a:path w="32384" h="36830">
                <a:moveTo>
                  <a:pt x="16001" y="0"/>
                </a:moveTo>
                <a:lnTo>
                  <a:pt x="19050" y="507"/>
                </a:lnTo>
                <a:lnTo>
                  <a:pt x="22225" y="1396"/>
                </a:lnTo>
                <a:lnTo>
                  <a:pt x="24891" y="3301"/>
                </a:lnTo>
                <a:lnTo>
                  <a:pt x="27559" y="5206"/>
                </a:lnTo>
                <a:lnTo>
                  <a:pt x="29336" y="8000"/>
                </a:lnTo>
                <a:lnTo>
                  <a:pt x="30606" y="11302"/>
                </a:lnTo>
                <a:lnTo>
                  <a:pt x="31495" y="14477"/>
                </a:lnTo>
                <a:lnTo>
                  <a:pt x="32003" y="18287"/>
                </a:lnTo>
                <a:lnTo>
                  <a:pt x="16001" y="36575"/>
                </a:lnTo>
                <a:lnTo>
                  <a:pt x="0" y="18287"/>
                </a:lnTo>
                <a:lnTo>
                  <a:pt x="16001" y="0"/>
                </a:lnTo>
              </a:path>
            </a:pathLst>
          </a:custGeom>
          <a:ln w="15875">
            <a:solidFill>
              <a:schemeClr val="bg1"/>
            </a:solidFill>
          </a:ln>
        </p:spPr>
        <p:txBody>
          <a:bodyPr wrap="square" lIns="0" tIns="0" rIns="0" bIns="0" rtlCol="0"/>
          <a:lstStyle/>
          <a:p>
            <a:endParaRPr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41" name="object 113">
            <a:extLst>
              <a:ext uri="{FF2B5EF4-FFF2-40B4-BE49-F238E27FC236}">
                <a16:creationId xmlns:a16="http://schemas.microsoft.com/office/drawing/2014/main" id="{8D65674D-CC74-4BC2-BBC7-32FE6F8AF744}"/>
              </a:ext>
            </a:extLst>
          </p:cNvPr>
          <p:cNvSpPr/>
          <p:nvPr/>
        </p:nvSpPr>
        <p:spPr>
          <a:xfrm>
            <a:off x="4563144" y="4096885"/>
            <a:ext cx="33655" cy="36830"/>
          </a:xfrm>
          <a:custGeom>
            <a:avLst/>
            <a:gdLst/>
            <a:ahLst/>
            <a:cxnLst/>
            <a:rect l="l" t="t" r="r" b="b"/>
            <a:pathLst>
              <a:path w="33655" h="36830">
                <a:moveTo>
                  <a:pt x="16751" y="0"/>
                </a:moveTo>
                <a:lnTo>
                  <a:pt x="19989" y="507"/>
                </a:lnTo>
                <a:lnTo>
                  <a:pt x="23266" y="1396"/>
                </a:lnTo>
                <a:lnTo>
                  <a:pt x="26047" y="3301"/>
                </a:lnTo>
                <a:lnTo>
                  <a:pt x="28841" y="5206"/>
                </a:lnTo>
                <a:lnTo>
                  <a:pt x="30695" y="8000"/>
                </a:lnTo>
                <a:lnTo>
                  <a:pt x="32092" y="11302"/>
                </a:lnTo>
                <a:lnTo>
                  <a:pt x="33019" y="14477"/>
                </a:lnTo>
                <a:lnTo>
                  <a:pt x="33477" y="18287"/>
                </a:lnTo>
                <a:lnTo>
                  <a:pt x="26047" y="33274"/>
                </a:lnTo>
                <a:lnTo>
                  <a:pt x="23266" y="35178"/>
                </a:lnTo>
                <a:lnTo>
                  <a:pt x="19989" y="36068"/>
                </a:lnTo>
                <a:lnTo>
                  <a:pt x="16751" y="36575"/>
                </a:lnTo>
                <a:lnTo>
                  <a:pt x="13487" y="36068"/>
                </a:lnTo>
                <a:lnTo>
                  <a:pt x="10236" y="35178"/>
                </a:lnTo>
                <a:lnTo>
                  <a:pt x="7442" y="33274"/>
                </a:lnTo>
                <a:lnTo>
                  <a:pt x="4635" y="31368"/>
                </a:lnTo>
                <a:lnTo>
                  <a:pt x="2781" y="28575"/>
                </a:lnTo>
                <a:lnTo>
                  <a:pt x="1384" y="25273"/>
                </a:lnTo>
                <a:lnTo>
                  <a:pt x="457" y="21970"/>
                </a:lnTo>
                <a:lnTo>
                  <a:pt x="0" y="18287"/>
                </a:lnTo>
                <a:lnTo>
                  <a:pt x="7442" y="3301"/>
                </a:lnTo>
                <a:lnTo>
                  <a:pt x="10236" y="1396"/>
                </a:lnTo>
                <a:lnTo>
                  <a:pt x="13487" y="507"/>
                </a:lnTo>
                <a:lnTo>
                  <a:pt x="16751" y="0"/>
                </a:lnTo>
              </a:path>
            </a:pathLst>
          </a:custGeom>
          <a:ln w="15875">
            <a:solidFill>
              <a:schemeClr val="bg1"/>
            </a:solidFill>
          </a:ln>
        </p:spPr>
        <p:txBody>
          <a:bodyPr wrap="square" lIns="0" tIns="0" rIns="0" bIns="0" rtlCol="0"/>
          <a:lstStyle/>
          <a:p>
            <a:endParaRPr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42" name="object 114">
            <a:extLst>
              <a:ext uri="{FF2B5EF4-FFF2-40B4-BE49-F238E27FC236}">
                <a16:creationId xmlns:a16="http://schemas.microsoft.com/office/drawing/2014/main" id="{B6D94669-3584-4EF4-B8F4-47D535236857}"/>
              </a:ext>
            </a:extLst>
          </p:cNvPr>
          <p:cNvSpPr/>
          <p:nvPr/>
        </p:nvSpPr>
        <p:spPr>
          <a:xfrm>
            <a:off x="4563131" y="4173085"/>
            <a:ext cx="151130" cy="32384"/>
          </a:xfrm>
          <a:custGeom>
            <a:avLst/>
            <a:gdLst/>
            <a:ahLst/>
            <a:cxnLst/>
            <a:rect l="l" t="t" r="r" b="b"/>
            <a:pathLst>
              <a:path w="151130" h="32385">
                <a:moveTo>
                  <a:pt x="150863" y="0"/>
                </a:moveTo>
                <a:lnTo>
                  <a:pt x="142989" y="7112"/>
                </a:lnTo>
                <a:lnTo>
                  <a:pt x="134734" y="13843"/>
                </a:lnTo>
                <a:lnTo>
                  <a:pt x="96634" y="30099"/>
                </a:lnTo>
                <a:lnTo>
                  <a:pt x="75425" y="32003"/>
                </a:lnTo>
                <a:lnTo>
                  <a:pt x="34505" y="23875"/>
                </a:lnTo>
                <a:lnTo>
                  <a:pt x="7823" y="7112"/>
                </a:lnTo>
                <a:lnTo>
                  <a:pt x="0" y="0"/>
                </a:lnTo>
              </a:path>
            </a:pathLst>
          </a:custGeom>
          <a:ln w="15875">
            <a:solidFill>
              <a:schemeClr val="bg1"/>
            </a:solidFill>
          </a:ln>
        </p:spPr>
        <p:txBody>
          <a:bodyPr wrap="square" lIns="0" tIns="0" rIns="0" bIns="0" rtlCol="0"/>
          <a:lstStyle/>
          <a:p>
            <a:endParaRPr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43" name="object 191">
            <a:extLst>
              <a:ext uri="{FF2B5EF4-FFF2-40B4-BE49-F238E27FC236}">
                <a16:creationId xmlns:a16="http://schemas.microsoft.com/office/drawing/2014/main" id="{27AA2D13-889E-47CE-8DEE-3F5F0FA308EE}"/>
              </a:ext>
            </a:extLst>
          </p:cNvPr>
          <p:cNvSpPr/>
          <p:nvPr/>
        </p:nvSpPr>
        <p:spPr>
          <a:xfrm>
            <a:off x="5768454" y="5259354"/>
            <a:ext cx="334010" cy="242570"/>
          </a:xfrm>
          <a:custGeom>
            <a:avLst/>
            <a:gdLst/>
            <a:ahLst/>
            <a:cxnLst/>
            <a:rect l="l" t="t" r="r" b="b"/>
            <a:pathLst>
              <a:path w="334010" h="242570">
                <a:moveTo>
                  <a:pt x="0" y="0"/>
                </a:moveTo>
                <a:lnTo>
                  <a:pt x="0" y="233044"/>
                </a:lnTo>
                <a:lnTo>
                  <a:pt x="0" y="234949"/>
                </a:lnTo>
                <a:lnTo>
                  <a:pt x="507" y="236727"/>
                </a:lnTo>
                <a:lnTo>
                  <a:pt x="1397" y="238124"/>
                </a:lnTo>
                <a:lnTo>
                  <a:pt x="2286" y="239521"/>
                </a:lnTo>
                <a:lnTo>
                  <a:pt x="3682" y="240918"/>
                </a:lnTo>
                <a:lnTo>
                  <a:pt x="5587" y="241426"/>
                </a:lnTo>
                <a:lnTo>
                  <a:pt x="6985" y="242315"/>
                </a:lnTo>
                <a:lnTo>
                  <a:pt x="9270" y="242315"/>
                </a:lnTo>
                <a:lnTo>
                  <a:pt x="333755" y="242315"/>
                </a:lnTo>
              </a:path>
            </a:pathLst>
          </a:custGeom>
          <a:ln w="15875">
            <a:solidFill>
              <a:schemeClr val="bg1"/>
            </a:solidFill>
          </a:ln>
        </p:spPr>
        <p:txBody>
          <a:bodyPr wrap="square" lIns="0" tIns="0" rIns="0" bIns="0" rtlCol="0"/>
          <a:lstStyle/>
          <a:p>
            <a:endParaRPr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44" name="object 192">
            <a:extLst>
              <a:ext uri="{FF2B5EF4-FFF2-40B4-BE49-F238E27FC236}">
                <a16:creationId xmlns:a16="http://schemas.microsoft.com/office/drawing/2014/main" id="{DEA8113C-0F30-4D14-A99D-C3259506E25A}"/>
              </a:ext>
            </a:extLst>
          </p:cNvPr>
          <p:cNvSpPr/>
          <p:nvPr/>
        </p:nvSpPr>
        <p:spPr>
          <a:xfrm>
            <a:off x="5800459" y="5295930"/>
            <a:ext cx="268605" cy="161925"/>
          </a:xfrm>
          <a:custGeom>
            <a:avLst/>
            <a:gdLst/>
            <a:ahLst/>
            <a:cxnLst/>
            <a:rect l="l" t="t" r="r" b="b"/>
            <a:pathLst>
              <a:path w="268604" h="161925">
                <a:moveTo>
                  <a:pt x="0" y="161543"/>
                </a:moveTo>
                <a:lnTo>
                  <a:pt x="69087" y="83311"/>
                </a:lnTo>
                <a:lnTo>
                  <a:pt x="110109" y="107695"/>
                </a:lnTo>
                <a:lnTo>
                  <a:pt x="171958" y="36321"/>
                </a:lnTo>
                <a:lnTo>
                  <a:pt x="171450" y="36321"/>
                </a:lnTo>
                <a:lnTo>
                  <a:pt x="171958" y="36321"/>
                </a:lnTo>
                <a:lnTo>
                  <a:pt x="171450" y="36321"/>
                </a:lnTo>
                <a:lnTo>
                  <a:pt x="171958" y="36321"/>
                </a:lnTo>
                <a:lnTo>
                  <a:pt x="200025" y="63118"/>
                </a:lnTo>
                <a:lnTo>
                  <a:pt x="268224" y="0"/>
                </a:lnTo>
              </a:path>
            </a:pathLst>
          </a:custGeom>
          <a:ln w="15875">
            <a:solidFill>
              <a:schemeClr val="bg1"/>
            </a:solidFill>
          </a:ln>
        </p:spPr>
        <p:txBody>
          <a:bodyPr wrap="square" lIns="0" tIns="0" rIns="0" bIns="0" rtlCol="0"/>
          <a:lstStyle/>
          <a:p>
            <a:endParaRPr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45" name="object 345">
            <a:extLst>
              <a:ext uri="{FF2B5EF4-FFF2-40B4-BE49-F238E27FC236}">
                <a16:creationId xmlns:a16="http://schemas.microsoft.com/office/drawing/2014/main" id="{C14D5FDD-C288-4092-9C58-63DCD4966F35}"/>
              </a:ext>
            </a:extLst>
          </p:cNvPr>
          <p:cNvSpPr/>
          <p:nvPr/>
        </p:nvSpPr>
        <p:spPr>
          <a:xfrm>
            <a:off x="6999121" y="4015118"/>
            <a:ext cx="327660" cy="200025"/>
          </a:xfrm>
          <a:custGeom>
            <a:avLst/>
            <a:gdLst/>
            <a:ahLst/>
            <a:cxnLst/>
            <a:rect l="l" t="t" r="r" b="b"/>
            <a:pathLst>
              <a:path w="327660" h="200025">
                <a:moveTo>
                  <a:pt x="278764" y="150241"/>
                </a:moveTo>
                <a:lnTo>
                  <a:pt x="268096" y="159004"/>
                </a:lnTo>
                <a:lnTo>
                  <a:pt x="255650" y="167767"/>
                </a:lnTo>
                <a:lnTo>
                  <a:pt x="221106" y="186690"/>
                </a:lnTo>
                <a:lnTo>
                  <a:pt x="180847" y="198247"/>
                </a:lnTo>
                <a:lnTo>
                  <a:pt x="163829" y="199644"/>
                </a:lnTo>
                <a:lnTo>
                  <a:pt x="155956" y="199644"/>
                </a:lnTo>
                <a:lnTo>
                  <a:pt x="148589" y="198755"/>
                </a:lnTo>
                <a:lnTo>
                  <a:pt x="105282" y="186690"/>
                </a:lnTo>
                <a:lnTo>
                  <a:pt x="98806" y="183515"/>
                </a:lnTo>
                <a:lnTo>
                  <a:pt x="91820" y="180212"/>
                </a:lnTo>
                <a:lnTo>
                  <a:pt x="56260" y="156210"/>
                </a:lnTo>
                <a:lnTo>
                  <a:pt x="27304" y="130810"/>
                </a:lnTo>
                <a:lnTo>
                  <a:pt x="0" y="99822"/>
                </a:lnTo>
                <a:lnTo>
                  <a:pt x="27304" y="68834"/>
                </a:lnTo>
                <a:lnTo>
                  <a:pt x="56260" y="43434"/>
                </a:lnTo>
                <a:lnTo>
                  <a:pt x="91820" y="19431"/>
                </a:lnTo>
                <a:lnTo>
                  <a:pt x="98806" y="16129"/>
                </a:lnTo>
                <a:lnTo>
                  <a:pt x="105282" y="12954"/>
                </a:lnTo>
                <a:lnTo>
                  <a:pt x="148589" y="888"/>
                </a:lnTo>
                <a:lnTo>
                  <a:pt x="155956" y="0"/>
                </a:lnTo>
                <a:lnTo>
                  <a:pt x="163829" y="0"/>
                </a:lnTo>
                <a:lnTo>
                  <a:pt x="205358" y="6985"/>
                </a:lnTo>
                <a:lnTo>
                  <a:pt x="242696" y="23622"/>
                </a:lnTo>
                <a:lnTo>
                  <a:pt x="278764" y="49403"/>
                </a:lnTo>
                <a:lnTo>
                  <a:pt x="310133" y="79502"/>
                </a:lnTo>
                <a:lnTo>
                  <a:pt x="327659" y="99822"/>
                </a:lnTo>
                <a:lnTo>
                  <a:pt x="296290" y="134493"/>
                </a:lnTo>
                <a:lnTo>
                  <a:pt x="278764" y="150241"/>
                </a:lnTo>
                <a:close/>
              </a:path>
            </a:pathLst>
          </a:custGeom>
          <a:ln w="15875">
            <a:solidFill>
              <a:schemeClr val="bg1"/>
            </a:solidFill>
          </a:ln>
        </p:spPr>
        <p:txBody>
          <a:bodyPr wrap="square" lIns="0" tIns="0" rIns="0" bIns="0" rtlCol="0"/>
          <a:lstStyle/>
          <a:p>
            <a:endParaRPr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46" name="object 346">
            <a:extLst>
              <a:ext uri="{FF2B5EF4-FFF2-40B4-BE49-F238E27FC236}">
                <a16:creationId xmlns:a16="http://schemas.microsoft.com/office/drawing/2014/main" id="{47CA27F2-2E1C-49B5-8022-9FE2376DF2CD}"/>
              </a:ext>
            </a:extLst>
          </p:cNvPr>
          <p:cNvSpPr/>
          <p:nvPr/>
        </p:nvSpPr>
        <p:spPr>
          <a:xfrm>
            <a:off x="7131709" y="4083698"/>
            <a:ext cx="60960" cy="60960"/>
          </a:xfrm>
          <a:custGeom>
            <a:avLst/>
            <a:gdLst/>
            <a:ahLst/>
            <a:cxnLst/>
            <a:rect l="l" t="t" r="r" b="b"/>
            <a:pathLst>
              <a:path w="60960" h="60960">
                <a:moveTo>
                  <a:pt x="0" y="30480"/>
                </a:moveTo>
                <a:lnTo>
                  <a:pt x="507" y="27305"/>
                </a:lnTo>
                <a:lnTo>
                  <a:pt x="888" y="24511"/>
                </a:lnTo>
                <a:lnTo>
                  <a:pt x="1396" y="21208"/>
                </a:lnTo>
                <a:lnTo>
                  <a:pt x="2793" y="18542"/>
                </a:lnTo>
                <a:lnTo>
                  <a:pt x="3682" y="16129"/>
                </a:lnTo>
                <a:lnTo>
                  <a:pt x="5587" y="13462"/>
                </a:lnTo>
                <a:lnTo>
                  <a:pt x="6984" y="11049"/>
                </a:lnTo>
                <a:lnTo>
                  <a:pt x="9270" y="9270"/>
                </a:lnTo>
                <a:lnTo>
                  <a:pt x="11049" y="6985"/>
                </a:lnTo>
                <a:lnTo>
                  <a:pt x="13462" y="5587"/>
                </a:lnTo>
                <a:lnTo>
                  <a:pt x="16128" y="3682"/>
                </a:lnTo>
                <a:lnTo>
                  <a:pt x="18414" y="2793"/>
                </a:lnTo>
                <a:lnTo>
                  <a:pt x="21208" y="1397"/>
                </a:lnTo>
                <a:lnTo>
                  <a:pt x="24510" y="888"/>
                </a:lnTo>
                <a:lnTo>
                  <a:pt x="27177" y="507"/>
                </a:lnTo>
                <a:lnTo>
                  <a:pt x="30479" y="0"/>
                </a:lnTo>
                <a:lnTo>
                  <a:pt x="33654" y="507"/>
                </a:lnTo>
                <a:lnTo>
                  <a:pt x="36449" y="888"/>
                </a:lnTo>
                <a:lnTo>
                  <a:pt x="39750" y="1397"/>
                </a:lnTo>
                <a:lnTo>
                  <a:pt x="42418" y="2793"/>
                </a:lnTo>
                <a:lnTo>
                  <a:pt x="44831" y="3682"/>
                </a:lnTo>
                <a:lnTo>
                  <a:pt x="47497" y="5587"/>
                </a:lnTo>
                <a:lnTo>
                  <a:pt x="49910" y="6985"/>
                </a:lnTo>
                <a:lnTo>
                  <a:pt x="51688" y="9270"/>
                </a:lnTo>
                <a:lnTo>
                  <a:pt x="53975" y="11049"/>
                </a:lnTo>
                <a:lnTo>
                  <a:pt x="55371" y="13462"/>
                </a:lnTo>
                <a:lnTo>
                  <a:pt x="57276" y="16129"/>
                </a:lnTo>
                <a:lnTo>
                  <a:pt x="58165" y="18542"/>
                </a:lnTo>
                <a:lnTo>
                  <a:pt x="59562" y="21208"/>
                </a:lnTo>
                <a:lnTo>
                  <a:pt x="60070" y="24511"/>
                </a:lnTo>
                <a:lnTo>
                  <a:pt x="60451" y="27305"/>
                </a:lnTo>
                <a:lnTo>
                  <a:pt x="60959" y="30480"/>
                </a:lnTo>
                <a:lnTo>
                  <a:pt x="60451" y="33781"/>
                </a:lnTo>
                <a:lnTo>
                  <a:pt x="60070" y="36449"/>
                </a:lnTo>
                <a:lnTo>
                  <a:pt x="59562" y="39750"/>
                </a:lnTo>
                <a:lnTo>
                  <a:pt x="58165" y="42544"/>
                </a:lnTo>
                <a:lnTo>
                  <a:pt x="57276" y="44831"/>
                </a:lnTo>
                <a:lnTo>
                  <a:pt x="55371" y="47498"/>
                </a:lnTo>
                <a:lnTo>
                  <a:pt x="53975" y="49911"/>
                </a:lnTo>
                <a:lnTo>
                  <a:pt x="51688" y="51688"/>
                </a:lnTo>
                <a:lnTo>
                  <a:pt x="49910" y="53975"/>
                </a:lnTo>
                <a:lnTo>
                  <a:pt x="47497" y="55372"/>
                </a:lnTo>
                <a:lnTo>
                  <a:pt x="44831" y="57276"/>
                </a:lnTo>
                <a:lnTo>
                  <a:pt x="42418" y="58166"/>
                </a:lnTo>
                <a:lnTo>
                  <a:pt x="39750" y="59562"/>
                </a:lnTo>
                <a:lnTo>
                  <a:pt x="36449" y="60070"/>
                </a:lnTo>
                <a:lnTo>
                  <a:pt x="33654" y="60451"/>
                </a:lnTo>
                <a:lnTo>
                  <a:pt x="30479" y="60960"/>
                </a:lnTo>
                <a:lnTo>
                  <a:pt x="27177" y="60451"/>
                </a:lnTo>
                <a:lnTo>
                  <a:pt x="24510" y="60070"/>
                </a:lnTo>
                <a:lnTo>
                  <a:pt x="21208" y="59562"/>
                </a:lnTo>
                <a:lnTo>
                  <a:pt x="18414" y="58166"/>
                </a:lnTo>
                <a:lnTo>
                  <a:pt x="16128" y="57276"/>
                </a:lnTo>
                <a:lnTo>
                  <a:pt x="13462" y="55372"/>
                </a:lnTo>
                <a:lnTo>
                  <a:pt x="11049" y="53975"/>
                </a:lnTo>
                <a:lnTo>
                  <a:pt x="9270" y="51688"/>
                </a:lnTo>
                <a:lnTo>
                  <a:pt x="6984" y="49911"/>
                </a:lnTo>
                <a:lnTo>
                  <a:pt x="5587" y="47498"/>
                </a:lnTo>
                <a:lnTo>
                  <a:pt x="3682" y="44831"/>
                </a:lnTo>
                <a:lnTo>
                  <a:pt x="2793" y="42544"/>
                </a:lnTo>
                <a:lnTo>
                  <a:pt x="1396" y="39750"/>
                </a:lnTo>
                <a:lnTo>
                  <a:pt x="888" y="36449"/>
                </a:lnTo>
                <a:lnTo>
                  <a:pt x="507" y="33781"/>
                </a:lnTo>
                <a:lnTo>
                  <a:pt x="0" y="30480"/>
                </a:lnTo>
                <a:close/>
              </a:path>
            </a:pathLst>
          </a:custGeom>
          <a:ln w="15875">
            <a:solidFill>
              <a:schemeClr val="bg1"/>
            </a:solidFill>
          </a:ln>
        </p:spPr>
        <p:txBody>
          <a:bodyPr wrap="square" lIns="0" tIns="0" rIns="0" bIns="0" rtlCol="0"/>
          <a:lstStyle/>
          <a:p>
            <a:endParaRPr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47" name="object 347">
            <a:extLst>
              <a:ext uri="{FF2B5EF4-FFF2-40B4-BE49-F238E27FC236}">
                <a16:creationId xmlns:a16="http://schemas.microsoft.com/office/drawing/2014/main" id="{B060C0A7-DAF4-428A-996E-1DB91B5EE63C}"/>
              </a:ext>
            </a:extLst>
          </p:cNvPr>
          <p:cNvSpPr/>
          <p:nvPr/>
        </p:nvSpPr>
        <p:spPr>
          <a:xfrm>
            <a:off x="7082940" y="4036453"/>
            <a:ext cx="158750" cy="157480"/>
          </a:xfrm>
          <a:custGeom>
            <a:avLst/>
            <a:gdLst/>
            <a:ahLst/>
            <a:cxnLst/>
            <a:rect l="l" t="t" r="r" b="b"/>
            <a:pathLst>
              <a:path w="158750" h="157480">
                <a:moveTo>
                  <a:pt x="0" y="78486"/>
                </a:moveTo>
                <a:lnTo>
                  <a:pt x="507" y="70738"/>
                </a:lnTo>
                <a:lnTo>
                  <a:pt x="1396" y="62864"/>
                </a:lnTo>
                <a:lnTo>
                  <a:pt x="18033" y="28448"/>
                </a:lnTo>
                <a:lnTo>
                  <a:pt x="55625" y="3682"/>
                </a:lnTo>
                <a:lnTo>
                  <a:pt x="62992" y="1396"/>
                </a:lnTo>
                <a:lnTo>
                  <a:pt x="70865" y="507"/>
                </a:lnTo>
                <a:lnTo>
                  <a:pt x="79247" y="0"/>
                </a:lnTo>
                <a:lnTo>
                  <a:pt x="117220" y="9651"/>
                </a:lnTo>
                <a:lnTo>
                  <a:pt x="148717" y="40893"/>
                </a:lnTo>
                <a:lnTo>
                  <a:pt x="158495" y="78486"/>
                </a:lnTo>
                <a:lnTo>
                  <a:pt x="148717" y="116077"/>
                </a:lnTo>
                <a:lnTo>
                  <a:pt x="117220" y="147319"/>
                </a:lnTo>
                <a:lnTo>
                  <a:pt x="79247" y="156971"/>
                </a:lnTo>
                <a:lnTo>
                  <a:pt x="70865" y="156463"/>
                </a:lnTo>
                <a:lnTo>
                  <a:pt x="62992" y="155575"/>
                </a:lnTo>
                <a:lnTo>
                  <a:pt x="55625" y="153288"/>
                </a:lnTo>
                <a:lnTo>
                  <a:pt x="48259" y="151002"/>
                </a:lnTo>
                <a:lnTo>
                  <a:pt x="13462" y="122555"/>
                </a:lnTo>
                <a:lnTo>
                  <a:pt x="507" y="86232"/>
                </a:lnTo>
                <a:lnTo>
                  <a:pt x="0" y="78486"/>
                </a:lnTo>
                <a:close/>
              </a:path>
            </a:pathLst>
          </a:custGeom>
          <a:ln w="15875">
            <a:solidFill>
              <a:schemeClr val="bg1"/>
            </a:solidFill>
          </a:ln>
        </p:spPr>
        <p:txBody>
          <a:bodyPr wrap="square" lIns="0" tIns="0" rIns="0" bIns="0" rtlCol="0"/>
          <a:lstStyle/>
          <a:p>
            <a:endParaRPr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63944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447F096E-9CD6-4343-9284-6174DB2F54E2}"/>
              </a:ext>
            </a:extLst>
          </p:cNvPr>
          <p:cNvCxnSpPr>
            <a:cxnSpLocks/>
          </p:cNvCxnSpPr>
          <p:nvPr/>
        </p:nvCxnSpPr>
        <p:spPr>
          <a:xfrm>
            <a:off x="264160" y="904240"/>
            <a:ext cx="4257040" cy="0"/>
          </a:xfrm>
          <a:prstGeom prst="line">
            <a:avLst/>
          </a:prstGeom>
          <a:ln w="25400">
            <a:solidFill>
              <a:srgbClr val="494B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15019F1D-FB32-4979-80C6-CB5D06BC67CE}"/>
              </a:ext>
            </a:extLst>
          </p:cNvPr>
          <p:cNvSpPr txBox="1"/>
          <p:nvPr/>
        </p:nvSpPr>
        <p:spPr>
          <a:xfrm>
            <a:off x="457200" y="189755"/>
            <a:ext cx="4399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494B69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2. </a:t>
            </a:r>
            <a:r>
              <a:rPr lang="ko-KR" altLang="en-US" sz="3600" dirty="0">
                <a:solidFill>
                  <a:srgbClr val="494B69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변수 설정</a:t>
            </a:r>
            <a:r>
              <a:rPr lang="en-US" altLang="ko-KR" sz="3600" dirty="0">
                <a:solidFill>
                  <a:srgbClr val="494B69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 /</a:t>
            </a:r>
            <a:r>
              <a:rPr lang="ko-KR" altLang="en-US" sz="3600" dirty="0">
                <a:solidFill>
                  <a:srgbClr val="494B69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 </a:t>
            </a:r>
            <a:r>
              <a:rPr lang="ko-KR" altLang="en-US" sz="3600" dirty="0" err="1">
                <a:solidFill>
                  <a:srgbClr val="494B69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전처리</a:t>
            </a:r>
            <a:endParaRPr lang="ko-KR" altLang="en-US" sz="3600" dirty="0">
              <a:solidFill>
                <a:srgbClr val="494B69"/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4F72B3D-D414-452F-8753-FFA497A66351}"/>
              </a:ext>
            </a:extLst>
          </p:cNvPr>
          <p:cNvSpPr/>
          <p:nvPr/>
        </p:nvSpPr>
        <p:spPr>
          <a:xfrm>
            <a:off x="991981" y="1400145"/>
            <a:ext cx="7738593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41300">
              <a:lnSpc>
                <a:spcPct val="100000"/>
              </a:lnSpc>
            </a:pPr>
            <a:r>
              <a:rPr lang="ko-KR" altLang="en-US" sz="2000" dirty="0">
                <a:solidFill>
                  <a:srgbClr val="9F5B72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Segoe UI Symbol"/>
              </a:rPr>
              <a:t>▰</a:t>
            </a:r>
            <a:r>
              <a:rPr lang="ko-KR" altLang="en-US" sz="2000" dirty="0">
                <a:solidFill>
                  <a:srgbClr val="C6D2E6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Segoe UI Symbol"/>
              </a:rPr>
              <a:t> 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Segoe UI Symbol"/>
              </a:rPr>
              <a:t>KOBIS API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Segoe UI Symbol"/>
              </a:rPr>
              <a:t>를 통해 영화 정보를 모아와 영화 코드를 기준으로 데이터를 합침</a:t>
            </a:r>
            <a:endParaRPr lang="en-US" altLang="ko-KR" dirty="0">
              <a:solidFill>
                <a:schemeClr val="tx2">
                  <a:lumMod val="75000"/>
                </a:schemeClr>
              </a:solidFill>
              <a:latin typeface="a타이틀고딕2" panose="02020600000000000000" pitchFamily="18" charset="-127"/>
              <a:ea typeface="a타이틀고딕2" panose="02020600000000000000" pitchFamily="18" charset="-127"/>
              <a:cs typeface="Segoe UI Symbol"/>
            </a:endParaRPr>
          </a:p>
          <a:p>
            <a:pPr marL="241300"/>
            <a:r>
              <a:rPr lang="ko-KR" altLang="en-US" sz="2000" dirty="0">
                <a:solidFill>
                  <a:srgbClr val="9F5B72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Segoe UI Symbol"/>
              </a:rPr>
              <a:t>▰ 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highlight>
                  <a:srgbClr val="FDA85A"/>
                </a:highlight>
                <a:latin typeface="a타이틀고딕2" panose="02020600000000000000" pitchFamily="18" charset="-127"/>
                <a:ea typeface="a타이틀고딕2" panose="02020600000000000000" pitchFamily="18" charset="-127"/>
                <a:cs typeface="Segoe UI Symbol"/>
              </a:rPr>
              <a:t>제작 국가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Segoe UI Symbol"/>
              </a:rPr>
              <a:t>, 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highlight>
                  <a:srgbClr val="FDA85A"/>
                </a:highlight>
                <a:latin typeface="a타이틀고딕2" panose="02020600000000000000" pitchFamily="18" charset="-127"/>
                <a:ea typeface="a타이틀고딕2" panose="02020600000000000000" pitchFamily="18" charset="-127"/>
                <a:cs typeface="Segoe UI Symbol"/>
              </a:rPr>
              <a:t>제작사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Segoe UI Symbol"/>
              </a:rPr>
              <a:t>, 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highlight>
                  <a:srgbClr val="FDA85A"/>
                </a:highlight>
                <a:latin typeface="a타이틀고딕2" panose="02020600000000000000" pitchFamily="18" charset="-127"/>
                <a:ea typeface="a타이틀고딕2" panose="02020600000000000000" pitchFamily="18" charset="-127"/>
                <a:cs typeface="Segoe UI Symbol"/>
              </a:rPr>
              <a:t>장르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Segoe UI Symbol"/>
              </a:rPr>
              <a:t>, 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Segoe UI Symbol"/>
              </a:rPr>
              <a:t>러닝 타임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Segoe UI Symbol"/>
              </a:rPr>
              <a:t>, 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highlight>
                  <a:srgbClr val="FDA85A"/>
                </a:highlight>
                <a:latin typeface="a타이틀고딕2" panose="02020600000000000000" pitchFamily="18" charset="-127"/>
                <a:ea typeface="a타이틀고딕2" panose="02020600000000000000" pitchFamily="18" charset="-127"/>
                <a:cs typeface="Segoe UI Symbol"/>
              </a:rPr>
              <a:t>관람 등급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Segoe UI Symbol"/>
              </a:rPr>
              <a:t>, 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Segoe UI Symbol"/>
              </a:rPr>
              <a:t>개봉 연월에 대한 정보</a:t>
            </a:r>
            <a:endParaRPr lang="en-US" altLang="ko-KR" dirty="0">
              <a:solidFill>
                <a:schemeClr val="tx2">
                  <a:lumMod val="75000"/>
                </a:schemeClr>
              </a:solidFill>
              <a:latin typeface="a타이틀고딕2" panose="02020600000000000000" pitchFamily="18" charset="-127"/>
              <a:ea typeface="a타이틀고딕2" panose="02020600000000000000" pitchFamily="18" charset="-127"/>
              <a:cs typeface="Segoe UI Symbol"/>
            </a:endParaRPr>
          </a:p>
          <a:p>
            <a:pPr marL="241300"/>
            <a:r>
              <a:rPr lang="en-US" altLang="ko-KR" sz="2000" dirty="0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Segoe UI Symbol"/>
              </a:rPr>
              <a:t>   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Segoe UI Symbol"/>
              </a:rPr>
              <a:t>-&gt; </a:t>
            </a:r>
            <a:r>
              <a:rPr lang="ko-KR" altLang="en-US" dirty="0" err="1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Segoe UI Symbol"/>
              </a:rPr>
              <a:t>전처리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Segoe UI Symbol"/>
              </a:rPr>
              <a:t> 및 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Segoe UI Symbol"/>
              </a:rPr>
              <a:t>dummy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Segoe UI Symbol"/>
              </a:rPr>
              <a:t>화가 필요한 변수들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Segoe UI Symbol"/>
              </a:rPr>
              <a:t>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442C12-6861-4C7A-9B7F-04D56801B585}"/>
              </a:ext>
            </a:extLst>
          </p:cNvPr>
          <p:cNvSpPr txBox="1"/>
          <p:nvPr/>
        </p:nvSpPr>
        <p:spPr>
          <a:xfrm>
            <a:off x="4673600" y="251310"/>
            <a:ext cx="5892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9F5B72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(1) </a:t>
            </a:r>
            <a:r>
              <a:rPr lang="ko-KR" altLang="en-US" sz="3200" dirty="0">
                <a:solidFill>
                  <a:srgbClr val="9F5B72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영화 고유 정보</a:t>
            </a: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E46F3FD8-09CE-4CE1-9B5B-186A35A065C1}"/>
              </a:ext>
            </a:extLst>
          </p:cNvPr>
          <p:cNvCxnSpPr>
            <a:cxnSpLocks/>
          </p:cNvCxnSpPr>
          <p:nvPr/>
        </p:nvCxnSpPr>
        <p:spPr>
          <a:xfrm>
            <a:off x="4663440" y="904240"/>
            <a:ext cx="7203440" cy="0"/>
          </a:xfrm>
          <a:prstGeom prst="line">
            <a:avLst/>
          </a:prstGeom>
          <a:ln w="25400">
            <a:solidFill>
              <a:srgbClr val="9F5B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>
            <a:extLst>
              <a:ext uri="{FF2B5EF4-FFF2-40B4-BE49-F238E27FC236}">
                <a16:creationId xmlns:a16="http://schemas.microsoft.com/office/drawing/2014/main" id="{A7BBA795-C35B-47A1-968A-696BB7A6A2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6470" y="2805125"/>
            <a:ext cx="7964170" cy="350423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65AE3D7-E189-4504-83C6-69AA4CAA4AA8}"/>
              </a:ext>
            </a:extLst>
          </p:cNvPr>
          <p:cNvSpPr txBox="1"/>
          <p:nvPr/>
        </p:nvSpPr>
        <p:spPr>
          <a:xfrm>
            <a:off x="2392680" y="2528126"/>
            <a:ext cx="9296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영화코드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85D9B1F-C6A5-42B5-8D61-DDF1F4D5CD92}"/>
              </a:ext>
            </a:extLst>
          </p:cNvPr>
          <p:cNvSpPr txBox="1"/>
          <p:nvPr/>
        </p:nvSpPr>
        <p:spPr>
          <a:xfrm>
            <a:off x="5950585" y="2528126"/>
            <a:ext cx="9296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제작사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4793119-CB8F-42B8-9FF5-C69F636990D6}"/>
              </a:ext>
            </a:extLst>
          </p:cNvPr>
          <p:cNvSpPr txBox="1"/>
          <p:nvPr/>
        </p:nvSpPr>
        <p:spPr>
          <a:xfrm>
            <a:off x="3095625" y="2528126"/>
            <a:ext cx="9296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등급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5C164D5-5D03-49E5-9545-C8210AD51189}"/>
              </a:ext>
            </a:extLst>
          </p:cNvPr>
          <p:cNvSpPr txBox="1"/>
          <p:nvPr/>
        </p:nvSpPr>
        <p:spPr>
          <a:xfrm>
            <a:off x="6880225" y="2516145"/>
            <a:ext cx="23145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감독</a:t>
            </a:r>
            <a:r>
              <a:rPr lang="en-US" altLang="ko-KR" sz="900" dirty="0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(</a:t>
            </a:r>
            <a:r>
              <a:rPr lang="ko-KR" altLang="en-US" sz="900" dirty="0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인물 정보를  위해 가져옴</a:t>
            </a:r>
            <a:r>
              <a:rPr lang="en-US" altLang="ko-KR" sz="900" dirty="0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)</a:t>
            </a:r>
            <a:endParaRPr lang="ko-KR" altLang="en-US" sz="1200" dirty="0">
              <a:solidFill>
                <a:schemeClr val="tx2">
                  <a:lumMod val="75000"/>
                </a:schemeClr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86EC622-014B-4DC3-BD13-AC28D3C3C739}"/>
              </a:ext>
            </a:extLst>
          </p:cNvPr>
          <p:cNvSpPr txBox="1"/>
          <p:nvPr/>
        </p:nvSpPr>
        <p:spPr>
          <a:xfrm>
            <a:off x="8612505" y="2528126"/>
            <a:ext cx="9296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장르</a:t>
            </a:r>
            <a:endParaRPr lang="ko-KR" altLang="en-US" sz="1200" dirty="0">
              <a:solidFill>
                <a:schemeClr val="tx2">
                  <a:lumMod val="75000"/>
                </a:schemeClr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51CAFB8-243D-4F37-A0B2-C1B846FC71D7}"/>
              </a:ext>
            </a:extLst>
          </p:cNvPr>
          <p:cNvSpPr txBox="1"/>
          <p:nvPr/>
        </p:nvSpPr>
        <p:spPr>
          <a:xfrm>
            <a:off x="9077325" y="2528126"/>
            <a:ext cx="9296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제작국가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F24EDDD-B3F6-4A24-9EB3-585E72C26DF0}"/>
              </a:ext>
            </a:extLst>
          </p:cNvPr>
          <p:cNvSpPr txBox="1"/>
          <p:nvPr/>
        </p:nvSpPr>
        <p:spPr>
          <a:xfrm>
            <a:off x="9691053" y="2528126"/>
            <a:ext cx="9296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러닝타임</a:t>
            </a:r>
          </a:p>
        </p:txBody>
      </p:sp>
    </p:spTree>
    <p:extLst>
      <p:ext uri="{BB962C8B-B14F-4D97-AF65-F5344CB8AC3E}">
        <p14:creationId xmlns:p14="http://schemas.microsoft.com/office/powerpoint/2010/main" val="10956884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447F096E-9CD6-4343-9284-6174DB2F54E2}"/>
              </a:ext>
            </a:extLst>
          </p:cNvPr>
          <p:cNvCxnSpPr>
            <a:cxnSpLocks/>
          </p:cNvCxnSpPr>
          <p:nvPr/>
        </p:nvCxnSpPr>
        <p:spPr>
          <a:xfrm>
            <a:off x="264160" y="904240"/>
            <a:ext cx="4257040" cy="0"/>
          </a:xfrm>
          <a:prstGeom prst="line">
            <a:avLst/>
          </a:prstGeom>
          <a:ln w="25400">
            <a:solidFill>
              <a:srgbClr val="494B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15019F1D-FB32-4979-80C6-CB5D06BC67CE}"/>
              </a:ext>
            </a:extLst>
          </p:cNvPr>
          <p:cNvSpPr txBox="1"/>
          <p:nvPr/>
        </p:nvSpPr>
        <p:spPr>
          <a:xfrm>
            <a:off x="457200" y="189755"/>
            <a:ext cx="4399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494B69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2. </a:t>
            </a:r>
            <a:r>
              <a:rPr lang="ko-KR" altLang="en-US" sz="3600" dirty="0">
                <a:solidFill>
                  <a:srgbClr val="494B69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변수 설정</a:t>
            </a:r>
            <a:r>
              <a:rPr lang="en-US" altLang="ko-KR" sz="3600" dirty="0">
                <a:solidFill>
                  <a:srgbClr val="494B69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 /</a:t>
            </a:r>
            <a:r>
              <a:rPr lang="ko-KR" altLang="en-US" sz="3600" dirty="0">
                <a:solidFill>
                  <a:srgbClr val="494B69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 </a:t>
            </a:r>
            <a:r>
              <a:rPr lang="ko-KR" altLang="en-US" sz="3600" dirty="0" err="1">
                <a:solidFill>
                  <a:srgbClr val="494B69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전처리</a:t>
            </a:r>
            <a:endParaRPr lang="ko-KR" altLang="en-US" sz="3600" dirty="0">
              <a:solidFill>
                <a:srgbClr val="494B69"/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4F72B3D-D414-452F-8753-FFA497A66351}"/>
              </a:ext>
            </a:extLst>
          </p:cNvPr>
          <p:cNvSpPr/>
          <p:nvPr/>
        </p:nvSpPr>
        <p:spPr>
          <a:xfrm>
            <a:off x="991981" y="1400145"/>
            <a:ext cx="9808099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41300"/>
            <a:r>
              <a:rPr lang="ko-KR" altLang="en-US" sz="2000" dirty="0">
                <a:solidFill>
                  <a:srgbClr val="9F5B72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Segoe UI Symbol"/>
              </a:rPr>
              <a:t>▰ 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highlight>
                  <a:srgbClr val="FDA85A"/>
                </a:highlight>
                <a:latin typeface="a타이틀고딕2" panose="02020600000000000000" pitchFamily="18" charset="-127"/>
                <a:ea typeface="a타이틀고딕2" panose="02020600000000000000" pitchFamily="18" charset="-127"/>
                <a:cs typeface="Segoe UI Symbol"/>
              </a:rPr>
              <a:t>제작 국가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Segoe UI Symbol"/>
              </a:rPr>
              <a:t> 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Segoe UI Symbol"/>
              </a:rPr>
              <a:t>: 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Segoe UI Symbol"/>
              </a:rPr>
              <a:t>미국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Segoe UI Symbol"/>
              </a:rPr>
              <a:t>/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Segoe UI Symbol"/>
              </a:rPr>
              <a:t>한국 등 합작 영화가 있어 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Segoe UI Symbol"/>
              </a:rPr>
              <a:t>string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Segoe UI Symbol"/>
              </a:rPr>
              <a:t> 안에 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Segoe UI Symbol"/>
              </a:rPr>
              <a:t>‘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Segoe UI Symbol"/>
              </a:rPr>
              <a:t>한국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Segoe UI Symbol"/>
              </a:rPr>
              <a:t>’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Segoe UI Symbol"/>
              </a:rPr>
              <a:t>이 있으면 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Segoe UI Symbol"/>
              </a:rPr>
              <a:t>1 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Segoe UI Symbol"/>
              </a:rPr>
              <a:t>아니면 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Segoe UI Symbol"/>
              </a:rPr>
              <a:t>0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Segoe UI Symbol"/>
              </a:rPr>
              <a:t>으로 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Segoe UI Symbol"/>
              </a:rPr>
              <a:t>dummy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Segoe UI Symbol"/>
              </a:rPr>
              <a:t>화</a:t>
            </a:r>
            <a:endParaRPr lang="en-US" altLang="ko-KR" dirty="0">
              <a:solidFill>
                <a:schemeClr val="tx2">
                  <a:lumMod val="75000"/>
                </a:schemeClr>
              </a:solidFill>
              <a:latin typeface="a타이틀고딕2" panose="02020600000000000000" pitchFamily="18" charset="-127"/>
              <a:ea typeface="a타이틀고딕2" panose="02020600000000000000" pitchFamily="18" charset="-127"/>
              <a:cs typeface="Segoe UI Symbol"/>
            </a:endParaRPr>
          </a:p>
          <a:p>
            <a:pPr marL="241300"/>
            <a:r>
              <a:rPr lang="ko-KR" altLang="en-US" sz="2000" dirty="0">
                <a:solidFill>
                  <a:srgbClr val="9F5B72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Segoe UI Symbol"/>
              </a:rPr>
              <a:t>▰ 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highlight>
                  <a:srgbClr val="FDA85A"/>
                </a:highlight>
                <a:latin typeface="a타이틀고딕2" panose="02020600000000000000" pitchFamily="18" charset="-127"/>
                <a:ea typeface="a타이틀고딕2" panose="02020600000000000000" pitchFamily="18" charset="-127"/>
                <a:cs typeface="Segoe UI Symbol"/>
              </a:rPr>
              <a:t>제작사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Segoe UI Symbol"/>
              </a:rPr>
              <a:t> 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Segoe UI Symbol"/>
              </a:rPr>
              <a:t>: 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Segoe UI Symbol"/>
              </a:rPr>
              <a:t>여러 개의 제작사가 묶여 있었음</a:t>
            </a:r>
            <a:endParaRPr lang="en-US" altLang="ko-KR" dirty="0">
              <a:solidFill>
                <a:schemeClr val="tx2">
                  <a:lumMod val="75000"/>
                </a:schemeClr>
              </a:solidFill>
              <a:latin typeface="a타이틀고딕2" panose="02020600000000000000" pitchFamily="18" charset="-127"/>
              <a:ea typeface="a타이틀고딕2" panose="02020600000000000000" pitchFamily="18" charset="-127"/>
              <a:cs typeface="Segoe UI Symbol"/>
            </a:endParaRPr>
          </a:p>
          <a:p>
            <a:pPr marL="241300"/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Segoe UI Symbol"/>
              </a:rPr>
              <a:t>              -&gt; 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Segoe UI Symbol"/>
              </a:rPr>
              <a:t>빈도 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Segoe UI Symbol"/>
              </a:rPr>
              <a:t>100 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Segoe UI Symbol"/>
              </a:rPr>
              <a:t>이상의 제작사만 남긴 후 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Segoe UI Symbol"/>
              </a:rPr>
              <a:t>dummy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Segoe UI Symbol"/>
              </a:rPr>
              <a:t>화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Segoe UI Symbol"/>
              </a:rPr>
              <a:t>, </a:t>
            </a:r>
          </a:p>
          <a:p>
            <a:pPr marL="241300"/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Segoe UI Symbol"/>
              </a:rPr>
              <a:t>	        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Segoe UI Symbol"/>
              </a:rPr>
              <a:t>제작사가 여러 개면 자본력이 합해진다는 가정 하에 제작사의 개수를 센 변수 생성</a:t>
            </a:r>
            <a:r>
              <a:rPr lang="en-US" altLang="ko-KR" sz="2000" dirty="0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Segoe UI Symbol"/>
              </a:rPr>
              <a:t>   </a:t>
            </a:r>
            <a:endParaRPr lang="en-US" altLang="ko-KR" dirty="0">
              <a:solidFill>
                <a:schemeClr val="tx2">
                  <a:lumMod val="75000"/>
                </a:schemeClr>
              </a:solidFill>
              <a:latin typeface="a타이틀고딕2" panose="02020600000000000000" pitchFamily="18" charset="-127"/>
              <a:ea typeface="a타이틀고딕2" panose="02020600000000000000" pitchFamily="18" charset="-127"/>
              <a:cs typeface="Segoe UI Symbo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442C12-6861-4C7A-9B7F-04D56801B585}"/>
              </a:ext>
            </a:extLst>
          </p:cNvPr>
          <p:cNvSpPr txBox="1"/>
          <p:nvPr/>
        </p:nvSpPr>
        <p:spPr>
          <a:xfrm>
            <a:off x="4673600" y="251310"/>
            <a:ext cx="5892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9F5B72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(1) </a:t>
            </a:r>
            <a:r>
              <a:rPr lang="ko-KR" altLang="en-US" sz="3200" dirty="0">
                <a:solidFill>
                  <a:srgbClr val="9F5B72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영화 고유 정보</a:t>
            </a: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E46F3FD8-09CE-4CE1-9B5B-186A35A065C1}"/>
              </a:ext>
            </a:extLst>
          </p:cNvPr>
          <p:cNvCxnSpPr>
            <a:cxnSpLocks/>
          </p:cNvCxnSpPr>
          <p:nvPr/>
        </p:nvCxnSpPr>
        <p:spPr>
          <a:xfrm>
            <a:off x="4663440" y="904240"/>
            <a:ext cx="7203440" cy="0"/>
          </a:xfrm>
          <a:prstGeom prst="line">
            <a:avLst/>
          </a:prstGeom>
          <a:ln w="25400">
            <a:solidFill>
              <a:srgbClr val="9F5B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160FE8B7-FB00-4E35-967D-D2257DB212D5}"/>
              </a:ext>
            </a:extLst>
          </p:cNvPr>
          <p:cNvSpPr/>
          <p:nvPr/>
        </p:nvSpPr>
        <p:spPr>
          <a:xfrm>
            <a:off x="2169160" y="2737875"/>
            <a:ext cx="6096000" cy="283000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(</a:t>
            </a:r>
            <a:r>
              <a:rPr lang="ko-KR" altLang="en-US" sz="1200" dirty="0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주</a:t>
            </a:r>
            <a:r>
              <a:rPr lang="en-US" altLang="ko-KR" sz="1200" dirty="0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)</a:t>
            </a:r>
            <a:r>
              <a:rPr lang="ko-KR" altLang="en-US" sz="1200" dirty="0" err="1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넥스트엔터테인먼트월드</a:t>
            </a:r>
            <a:r>
              <a:rPr lang="en-US" altLang="ko-KR" sz="1200" dirty="0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(NEW)</a:t>
            </a:r>
            <a:endParaRPr lang="ko-KR" altLang="en-US" sz="1200" dirty="0">
              <a:solidFill>
                <a:schemeClr val="tx2">
                  <a:lumMod val="75000"/>
                </a:schemeClr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(</a:t>
            </a:r>
            <a:r>
              <a:rPr lang="ko-KR" altLang="en-US" sz="1200" dirty="0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주</a:t>
            </a:r>
            <a:r>
              <a:rPr lang="en-US" altLang="ko-KR" sz="1200" dirty="0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)</a:t>
            </a:r>
            <a:r>
              <a:rPr lang="ko-KR" altLang="en-US" sz="1200" dirty="0" err="1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쇼박스</a:t>
            </a:r>
            <a:endParaRPr lang="ko-KR" altLang="en-US" sz="1200" dirty="0">
              <a:solidFill>
                <a:schemeClr val="tx2">
                  <a:lumMod val="75000"/>
                </a:schemeClr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 err="1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롯데쇼핑㈜롯데엔터테인먼트</a:t>
            </a:r>
            <a:endParaRPr lang="ko-KR" altLang="en-US" sz="1200" dirty="0">
              <a:solidFill>
                <a:schemeClr val="tx2">
                  <a:lumMod val="75000"/>
                </a:schemeClr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 err="1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씨제이엔터테인먼트</a:t>
            </a:r>
            <a:endParaRPr lang="ko-KR" altLang="en-US" sz="1200" dirty="0">
              <a:solidFill>
                <a:schemeClr val="tx2">
                  <a:lumMod val="75000"/>
                </a:schemeClr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 err="1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씨제이이앤엠</a:t>
            </a:r>
            <a:r>
              <a:rPr lang="en-US" altLang="ko-KR" sz="1200" dirty="0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(</a:t>
            </a:r>
            <a:r>
              <a:rPr lang="ko-KR" altLang="en-US" sz="1200" dirty="0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주</a:t>
            </a:r>
            <a:r>
              <a:rPr lang="en-US" altLang="ko-KR" sz="1200" dirty="0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)</a:t>
            </a:r>
            <a:endParaRPr lang="ko-KR" altLang="en-US" sz="1200" dirty="0">
              <a:solidFill>
                <a:schemeClr val="tx2">
                  <a:lumMod val="75000"/>
                </a:schemeClr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 err="1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워너브러더스</a:t>
            </a:r>
            <a:r>
              <a:rPr lang="ko-KR" altLang="en-US" sz="1200" dirty="0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 코리아</a:t>
            </a:r>
            <a:r>
              <a:rPr lang="en-US" altLang="ko-KR" sz="1200" dirty="0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(</a:t>
            </a:r>
            <a:r>
              <a:rPr lang="ko-KR" altLang="en-US" sz="1200" dirty="0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주</a:t>
            </a:r>
            <a:r>
              <a:rPr lang="en-US" altLang="ko-KR" sz="1200" dirty="0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)</a:t>
            </a:r>
            <a:endParaRPr lang="ko-KR" altLang="en-US" sz="1200" dirty="0">
              <a:solidFill>
                <a:schemeClr val="tx2">
                  <a:lumMod val="75000"/>
                </a:schemeClr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 err="1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유니버설픽쳐스인터내셔널</a:t>
            </a:r>
            <a:r>
              <a:rPr lang="ko-KR" altLang="en-US" sz="1200" dirty="0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 코리아</a:t>
            </a:r>
            <a:r>
              <a:rPr lang="en-US" altLang="ko-KR" sz="1200" dirty="0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(</a:t>
            </a:r>
            <a:r>
              <a:rPr lang="ko-KR" altLang="en-US" sz="1200" dirty="0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유</a:t>
            </a:r>
            <a:r>
              <a:rPr lang="en-US" altLang="ko-KR" sz="1200" dirty="0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)</a:t>
            </a:r>
            <a:endParaRPr lang="ko-KR" altLang="en-US" sz="1200" dirty="0">
              <a:solidFill>
                <a:schemeClr val="tx2">
                  <a:lumMod val="75000"/>
                </a:schemeClr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 </a:t>
            </a:r>
            <a:r>
              <a:rPr lang="ko-KR" altLang="en-US" sz="1200" dirty="0" err="1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이십세기폭스코리아</a:t>
            </a:r>
            <a:r>
              <a:rPr lang="en-US" altLang="ko-KR" sz="1200" dirty="0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(</a:t>
            </a:r>
            <a:r>
              <a:rPr lang="ko-KR" altLang="en-US" sz="1200" dirty="0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주</a:t>
            </a:r>
            <a:r>
              <a:rPr lang="en-US" altLang="ko-KR" sz="1200" dirty="0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)</a:t>
            </a:r>
            <a:endParaRPr lang="ko-KR" altLang="en-US" sz="1200" dirty="0">
              <a:solidFill>
                <a:schemeClr val="tx2">
                  <a:lumMod val="75000"/>
                </a:schemeClr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  <a:p>
            <a:pPr>
              <a:lnSpc>
                <a:spcPct val="150000"/>
              </a:lnSpc>
            </a:pPr>
            <a:br>
              <a:rPr lang="ko-KR" altLang="en-US" sz="1200" dirty="0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</a:br>
            <a:endParaRPr lang="ko-KR" altLang="en-US" sz="1200" dirty="0">
              <a:solidFill>
                <a:schemeClr val="tx2">
                  <a:lumMod val="75000"/>
                </a:schemeClr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5" name="오른쪽 중괄호 4">
            <a:extLst>
              <a:ext uri="{FF2B5EF4-FFF2-40B4-BE49-F238E27FC236}">
                <a16:creationId xmlns:a16="http://schemas.microsoft.com/office/drawing/2014/main" id="{DE59EC64-EDF9-47EC-8559-F31BCB70DA3B}"/>
              </a:ext>
            </a:extLst>
          </p:cNvPr>
          <p:cNvSpPr/>
          <p:nvPr/>
        </p:nvSpPr>
        <p:spPr>
          <a:xfrm>
            <a:off x="5342284" y="2906841"/>
            <a:ext cx="420756" cy="2052786"/>
          </a:xfrm>
          <a:prstGeom prst="rightBrace">
            <a:avLst/>
          </a:prstGeom>
          <a:ln w="2222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529A6B-36C2-4A82-9E26-50EAFAF51AF9}"/>
              </a:ext>
            </a:extLst>
          </p:cNvPr>
          <p:cNvSpPr txBox="1"/>
          <p:nvPr/>
        </p:nvSpPr>
        <p:spPr>
          <a:xfrm>
            <a:off x="6096000" y="3748568"/>
            <a:ext cx="35283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TOP 8</a:t>
            </a:r>
            <a:r>
              <a:rPr lang="ko-KR" altLang="en-US" sz="1400" dirty="0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개의 배급사 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dummy</a:t>
            </a:r>
            <a:r>
              <a:rPr lang="ko-KR" altLang="en-US" sz="1400" dirty="0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화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E5B81AF-7B21-4CAF-B79E-BAA309E6484D}"/>
              </a:ext>
            </a:extLst>
          </p:cNvPr>
          <p:cNvSpPr/>
          <p:nvPr/>
        </p:nvSpPr>
        <p:spPr>
          <a:xfrm>
            <a:off x="991980" y="5128593"/>
            <a:ext cx="980809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41300"/>
            <a:r>
              <a:rPr lang="ko-KR" altLang="en-US" sz="2000" dirty="0">
                <a:solidFill>
                  <a:srgbClr val="9F5B72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Segoe UI Symbol"/>
              </a:rPr>
              <a:t>▰ 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highlight>
                  <a:srgbClr val="FDA85A"/>
                </a:highlight>
                <a:latin typeface="a타이틀고딕2" panose="02020600000000000000" pitchFamily="18" charset="-127"/>
                <a:ea typeface="a타이틀고딕2" panose="02020600000000000000" pitchFamily="18" charset="-127"/>
                <a:cs typeface="Segoe UI Symbol"/>
              </a:rPr>
              <a:t>관람 등급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Segoe UI Symbol"/>
              </a:rPr>
              <a:t> 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Segoe UI Symbol"/>
              </a:rPr>
              <a:t>: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Segoe UI Symbol"/>
              </a:rPr>
              <a:t> 전체 관람가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Segoe UI Symbol"/>
              </a:rPr>
              <a:t>/ 12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Segoe UI Symbol"/>
              </a:rPr>
              <a:t>세 관람가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Segoe UI Symbol"/>
              </a:rPr>
              <a:t>/ 15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Segoe UI Symbol"/>
              </a:rPr>
              <a:t>세 관람가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Segoe UI Symbol"/>
              </a:rPr>
              <a:t>/ 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Segoe UI Symbol"/>
              </a:rPr>
              <a:t>청소년관람불가 </a:t>
            </a:r>
            <a:endParaRPr lang="en-US" altLang="ko-KR" dirty="0">
              <a:solidFill>
                <a:schemeClr val="tx2">
                  <a:lumMod val="75000"/>
                </a:schemeClr>
              </a:solidFill>
              <a:latin typeface="a타이틀고딕2" panose="02020600000000000000" pitchFamily="18" charset="-127"/>
              <a:ea typeface="a타이틀고딕2" panose="02020600000000000000" pitchFamily="18" charset="-127"/>
              <a:cs typeface="Segoe UI Symbol"/>
            </a:endParaRPr>
          </a:p>
          <a:p>
            <a:pPr marL="241300"/>
            <a:r>
              <a:rPr lang="ko-KR" altLang="en-US" sz="2000" dirty="0">
                <a:solidFill>
                  <a:srgbClr val="9F5B72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Segoe UI Symbol"/>
              </a:rPr>
              <a:t>▰ 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highlight>
                  <a:srgbClr val="FDA85A"/>
                </a:highlight>
                <a:latin typeface="a타이틀고딕2" panose="02020600000000000000" pitchFamily="18" charset="-127"/>
                <a:ea typeface="a타이틀고딕2" panose="02020600000000000000" pitchFamily="18" charset="-127"/>
                <a:cs typeface="Segoe UI Symbol"/>
              </a:rPr>
              <a:t>장르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Segoe UI Symbol"/>
              </a:rPr>
              <a:t> 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Segoe UI Symbol"/>
              </a:rPr>
              <a:t>: 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Segoe UI Symbol"/>
              </a:rPr>
              <a:t>멜로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Segoe UI Symbol"/>
              </a:rPr>
              <a:t>/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Segoe UI Symbol"/>
              </a:rPr>
              <a:t>로맨스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Segoe UI Symbol"/>
              </a:rPr>
              <a:t>, 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Segoe UI Symbol"/>
              </a:rPr>
              <a:t>코미디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Segoe UI Symbol"/>
              </a:rPr>
              <a:t>, 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Segoe UI Symbol"/>
              </a:rPr>
              <a:t>스릴러 등 총 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Segoe UI Symbol"/>
              </a:rPr>
              <a:t>20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Segoe UI Symbol"/>
              </a:rPr>
              <a:t>개의 장르</a:t>
            </a:r>
            <a:endParaRPr lang="en-US" altLang="ko-KR" dirty="0">
              <a:solidFill>
                <a:schemeClr val="tx2">
                  <a:lumMod val="75000"/>
                </a:schemeClr>
              </a:solidFill>
              <a:latin typeface="a타이틀고딕2" panose="02020600000000000000" pitchFamily="18" charset="-127"/>
              <a:ea typeface="a타이틀고딕2" panose="02020600000000000000" pitchFamily="18" charset="-127"/>
              <a:cs typeface="Segoe UI Symbol"/>
            </a:endParaRPr>
          </a:p>
          <a:p>
            <a:pPr marL="241300"/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Segoe UI Symbol"/>
              </a:rPr>
              <a:t>            -&gt; 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Segoe UI Symbol"/>
              </a:rPr>
              <a:t>빈도수가 적은 서부극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Segoe UI Symbol"/>
              </a:rPr>
              <a:t>, 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Segoe UI Symbol"/>
              </a:rPr>
              <a:t>공연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Segoe UI Symbol"/>
              </a:rPr>
              <a:t>, 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Segoe UI Symbol"/>
              </a:rPr>
              <a:t>기타 장르는 제외</a:t>
            </a:r>
            <a:endParaRPr lang="en-US" altLang="ko-KR" dirty="0">
              <a:solidFill>
                <a:schemeClr val="tx2">
                  <a:lumMod val="75000"/>
                </a:schemeClr>
              </a:solidFill>
              <a:latin typeface="a타이틀고딕2" panose="02020600000000000000" pitchFamily="18" charset="-127"/>
              <a:ea typeface="a타이틀고딕2" panose="02020600000000000000" pitchFamily="18" charset="-127"/>
              <a:cs typeface="Segoe UI Symbol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6165DA6-3C14-4DBA-A9B6-8830F18494DE}"/>
              </a:ext>
            </a:extLst>
          </p:cNvPr>
          <p:cNvSpPr/>
          <p:nvPr/>
        </p:nvSpPr>
        <p:spPr>
          <a:xfrm>
            <a:off x="7620000" y="5736846"/>
            <a:ext cx="4074160" cy="812800"/>
          </a:xfrm>
          <a:prstGeom prst="rect">
            <a:avLst/>
          </a:prstGeom>
          <a:solidFill>
            <a:srgbClr val="D870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영화 고유 정보 관련 총 </a:t>
            </a:r>
            <a:r>
              <a:rPr lang="en-US" altLang="ko-KR" dirty="0">
                <a:solidFill>
                  <a:schemeClr val="bg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32</a:t>
            </a:r>
            <a:r>
              <a:rPr lang="ko-KR" altLang="en-US" dirty="0">
                <a:solidFill>
                  <a:schemeClr val="bg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개 변수 생성</a:t>
            </a:r>
          </a:p>
        </p:txBody>
      </p:sp>
    </p:spTree>
    <p:extLst>
      <p:ext uri="{BB962C8B-B14F-4D97-AF65-F5344CB8AC3E}">
        <p14:creationId xmlns:p14="http://schemas.microsoft.com/office/powerpoint/2010/main" val="3805790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447F096E-9CD6-4343-9284-6174DB2F54E2}"/>
              </a:ext>
            </a:extLst>
          </p:cNvPr>
          <p:cNvCxnSpPr>
            <a:cxnSpLocks/>
          </p:cNvCxnSpPr>
          <p:nvPr/>
        </p:nvCxnSpPr>
        <p:spPr>
          <a:xfrm>
            <a:off x="264160" y="904240"/>
            <a:ext cx="4257040" cy="0"/>
          </a:xfrm>
          <a:prstGeom prst="line">
            <a:avLst/>
          </a:prstGeom>
          <a:ln w="25400">
            <a:solidFill>
              <a:srgbClr val="494B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15019F1D-FB32-4979-80C6-CB5D06BC67CE}"/>
              </a:ext>
            </a:extLst>
          </p:cNvPr>
          <p:cNvSpPr txBox="1"/>
          <p:nvPr/>
        </p:nvSpPr>
        <p:spPr>
          <a:xfrm>
            <a:off x="457200" y="189755"/>
            <a:ext cx="4399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494B69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2. </a:t>
            </a:r>
            <a:r>
              <a:rPr lang="ko-KR" altLang="en-US" sz="3600" dirty="0">
                <a:solidFill>
                  <a:srgbClr val="494B69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변수 설정</a:t>
            </a:r>
            <a:r>
              <a:rPr lang="en-US" altLang="ko-KR" sz="3600" dirty="0">
                <a:solidFill>
                  <a:srgbClr val="494B69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 /</a:t>
            </a:r>
            <a:r>
              <a:rPr lang="ko-KR" altLang="en-US" sz="3600" dirty="0">
                <a:solidFill>
                  <a:srgbClr val="494B69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 </a:t>
            </a:r>
            <a:r>
              <a:rPr lang="ko-KR" altLang="en-US" sz="3600" dirty="0" err="1">
                <a:solidFill>
                  <a:srgbClr val="494B69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전처리</a:t>
            </a:r>
            <a:endParaRPr lang="ko-KR" altLang="en-US" sz="3600" dirty="0">
              <a:solidFill>
                <a:srgbClr val="494B69"/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4F72B3D-D414-452F-8753-FFA497A66351}"/>
              </a:ext>
            </a:extLst>
          </p:cNvPr>
          <p:cNvSpPr/>
          <p:nvPr/>
        </p:nvSpPr>
        <p:spPr>
          <a:xfrm>
            <a:off x="965477" y="1400145"/>
            <a:ext cx="11345793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41300"/>
            <a:r>
              <a:rPr lang="ko-KR" altLang="en-US" sz="2000" dirty="0">
                <a:solidFill>
                  <a:srgbClr val="9F5B72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Segoe UI Symbol"/>
              </a:rPr>
              <a:t>▰ 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Segoe UI Symbol"/>
              </a:rPr>
              <a:t>배우 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Segoe UI Symbol"/>
              </a:rPr>
              <a:t>: 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주연배우들의 과거 출연 작품 누적 관객수 합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, 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평균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, 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천만배우</a:t>
            </a:r>
            <a:endParaRPr lang="en-US" altLang="ko-KR" dirty="0">
              <a:solidFill>
                <a:schemeClr val="tx2">
                  <a:lumMod val="75000"/>
                </a:schemeClr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  <a:p>
            <a:pPr marL="241300"/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 </a:t>
            </a:r>
            <a:br>
              <a:rPr lang="en-US" altLang="ko-KR" dirty="0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</a:br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&gt; 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얼마나 많은 사람들이 해당 배우가 출연한 작품을 보았는가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?</a:t>
            </a:r>
          </a:p>
          <a:p>
            <a:pPr marL="241300"/>
            <a:endParaRPr lang="en-US" altLang="ko-KR" dirty="0">
              <a:solidFill>
                <a:schemeClr val="tx2">
                  <a:lumMod val="75000"/>
                </a:schemeClr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  <a:p>
            <a:pPr marL="241300"/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Python Selenium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으로 영화진흥위원회 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KOBIS 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웹 페이지 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Crawling: </a:t>
            </a:r>
            <a:r>
              <a:rPr lang="ko-KR" altLang="en-US" dirty="0" err="1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배우별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 누적 관객수 파악</a:t>
            </a:r>
            <a:endParaRPr lang="en-US" altLang="ko-KR" dirty="0">
              <a:solidFill>
                <a:schemeClr val="tx2">
                  <a:lumMod val="75000"/>
                </a:schemeClr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442C12-6861-4C7A-9B7F-04D56801B585}"/>
              </a:ext>
            </a:extLst>
          </p:cNvPr>
          <p:cNvSpPr txBox="1"/>
          <p:nvPr/>
        </p:nvSpPr>
        <p:spPr>
          <a:xfrm>
            <a:off x="4673600" y="251310"/>
            <a:ext cx="5892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9F5B72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(2) </a:t>
            </a:r>
            <a:r>
              <a:rPr lang="ko-KR" altLang="en-US" sz="3200" dirty="0">
                <a:solidFill>
                  <a:srgbClr val="9F5B72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인물 정보</a:t>
            </a: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E46F3FD8-09CE-4CE1-9B5B-186A35A065C1}"/>
              </a:ext>
            </a:extLst>
          </p:cNvPr>
          <p:cNvCxnSpPr>
            <a:cxnSpLocks/>
          </p:cNvCxnSpPr>
          <p:nvPr/>
        </p:nvCxnSpPr>
        <p:spPr>
          <a:xfrm>
            <a:off x="4663440" y="904240"/>
            <a:ext cx="7203440" cy="0"/>
          </a:xfrm>
          <a:prstGeom prst="line">
            <a:avLst/>
          </a:prstGeom>
          <a:ln w="25400">
            <a:solidFill>
              <a:srgbClr val="9F5B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B00D2458-5694-4D1B-B0A3-7BB0DA5700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475" y="3265267"/>
            <a:ext cx="5724525" cy="30861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8546532-5DB3-4118-8E8F-8901333EA1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1493" y="3193829"/>
            <a:ext cx="5724525" cy="32289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06E29B0-287D-48C7-BE10-ED3877A15E16}"/>
              </a:ext>
            </a:extLst>
          </p:cNvPr>
          <p:cNvSpPr txBox="1"/>
          <p:nvPr/>
        </p:nvSpPr>
        <p:spPr>
          <a:xfrm>
            <a:off x="371475" y="6422804"/>
            <a:ext cx="5724524" cy="3780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&lt; </a:t>
            </a:r>
            <a:r>
              <a:rPr lang="ko-KR" altLang="en-US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영화의 주연배우 파악 </a:t>
            </a:r>
            <a:r>
              <a:rPr lang="en-US" altLang="ko-KR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&gt;</a:t>
            </a:r>
            <a:endParaRPr lang="ko-KR" altLang="en-US" dirty="0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F6AED0A-C700-4DDD-A69F-BDA26058623C}"/>
              </a:ext>
            </a:extLst>
          </p:cNvPr>
          <p:cNvSpPr txBox="1"/>
          <p:nvPr/>
        </p:nvSpPr>
        <p:spPr>
          <a:xfrm>
            <a:off x="6095999" y="6432232"/>
            <a:ext cx="5950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&lt; </a:t>
            </a:r>
            <a:r>
              <a:rPr lang="ko-KR" altLang="en-US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주연배우의 </a:t>
            </a:r>
            <a:r>
              <a:rPr lang="ko-KR" altLang="en-US" dirty="0" err="1">
                <a:latin typeface="a타이틀고딕2" panose="02020600000000000000" pitchFamily="18" charset="-127"/>
                <a:ea typeface="a타이틀고딕2" panose="02020600000000000000" pitchFamily="18" charset="-127"/>
              </a:rPr>
              <a:t>필모그라피</a:t>
            </a:r>
            <a:r>
              <a:rPr lang="ko-KR" altLang="en-US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 및 누적 관객수 파악 </a:t>
            </a:r>
            <a:r>
              <a:rPr lang="en-US" altLang="ko-KR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&gt;</a:t>
            </a:r>
            <a:endParaRPr lang="ko-KR" altLang="en-US" dirty="0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074424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447F096E-9CD6-4343-9284-6174DB2F54E2}"/>
              </a:ext>
            </a:extLst>
          </p:cNvPr>
          <p:cNvCxnSpPr>
            <a:cxnSpLocks/>
          </p:cNvCxnSpPr>
          <p:nvPr/>
        </p:nvCxnSpPr>
        <p:spPr>
          <a:xfrm>
            <a:off x="264160" y="904240"/>
            <a:ext cx="4257040" cy="0"/>
          </a:xfrm>
          <a:prstGeom prst="line">
            <a:avLst/>
          </a:prstGeom>
          <a:ln w="25400">
            <a:solidFill>
              <a:srgbClr val="494B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15019F1D-FB32-4979-80C6-CB5D06BC67CE}"/>
              </a:ext>
            </a:extLst>
          </p:cNvPr>
          <p:cNvSpPr txBox="1"/>
          <p:nvPr/>
        </p:nvSpPr>
        <p:spPr>
          <a:xfrm>
            <a:off x="457200" y="189755"/>
            <a:ext cx="4399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494B69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2. </a:t>
            </a:r>
            <a:r>
              <a:rPr lang="ko-KR" altLang="en-US" sz="3600" dirty="0">
                <a:solidFill>
                  <a:srgbClr val="494B69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변수 설정</a:t>
            </a:r>
            <a:r>
              <a:rPr lang="en-US" altLang="ko-KR" sz="3600" dirty="0">
                <a:solidFill>
                  <a:srgbClr val="494B69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 /</a:t>
            </a:r>
            <a:r>
              <a:rPr lang="ko-KR" altLang="en-US" sz="3600" dirty="0">
                <a:solidFill>
                  <a:srgbClr val="494B69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 </a:t>
            </a:r>
            <a:r>
              <a:rPr lang="ko-KR" altLang="en-US" sz="3600" dirty="0" err="1">
                <a:solidFill>
                  <a:srgbClr val="494B69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전처리</a:t>
            </a:r>
            <a:endParaRPr lang="ko-KR" altLang="en-US" sz="3600" dirty="0">
              <a:solidFill>
                <a:srgbClr val="494B69"/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4F72B3D-D414-452F-8753-FFA497A66351}"/>
              </a:ext>
            </a:extLst>
          </p:cNvPr>
          <p:cNvSpPr/>
          <p:nvPr/>
        </p:nvSpPr>
        <p:spPr>
          <a:xfrm>
            <a:off x="991981" y="1400145"/>
            <a:ext cx="5856079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41300"/>
            <a:r>
              <a:rPr lang="ko-KR" altLang="en-US" sz="2400" dirty="0">
                <a:solidFill>
                  <a:srgbClr val="9F5B72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Segoe UI Symbol"/>
              </a:rPr>
              <a:t>▰ 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Segoe UI Symbol"/>
              </a:rPr>
              <a:t>감독 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Segoe UI Symbol"/>
              </a:rPr>
              <a:t>: 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Segoe UI Symbol"/>
              </a:rPr>
              <a:t>감독의 해당 영화 이전 영화 관람객 수 총 합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Segoe UI Symbol"/>
              </a:rPr>
              <a:t>, </a:t>
            </a:r>
          </a:p>
          <a:p>
            <a:pPr marL="241300"/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Segoe UI Symbol"/>
              </a:rPr>
              <a:t>감독의 해당 영화 이전 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Segoe UI Symbol"/>
              </a:rPr>
              <a:t>900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Segoe UI Symbol"/>
              </a:rPr>
              <a:t>만 이상 영화 개수</a:t>
            </a:r>
            <a:endParaRPr lang="en-US" altLang="ko-KR" sz="2000" dirty="0">
              <a:solidFill>
                <a:schemeClr val="tx2">
                  <a:lumMod val="75000"/>
                </a:schemeClr>
              </a:solidFill>
              <a:latin typeface="a타이틀고딕2" panose="02020600000000000000" pitchFamily="18" charset="-127"/>
              <a:ea typeface="a타이틀고딕2" panose="02020600000000000000" pitchFamily="18" charset="-127"/>
              <a:cs typeface="Segoe UI Symbol"/>
            </a:endParaRPr>
          </a:p>
          <a:p>
            <a:pPr marL="241300"/>
            <a:endParaRPr lang="en-US" altLang="ko-KR" sz="1600" dirty="0">
              <a:solidFill>
                <a:schemeClr val="tx2">
                  <a:lumMod val="75000"/>
                </a:schemeClr>
              </a:solidFill>
              <a:latin typeface="a타이틀고딕2" panose="02020600000000000000" pitchFamily="18" charset="-127"/>
              <a:ea typeface="a타이틀고딕2" panose="02020600000000000000" pitchFamily="18" charset="-127"/>
              <a:cs typeface="Segoe UI Symbol"/>
            </a:endParaRPr>
          </a:p>
          <a:p>
            <a:pPr marL="241300"/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 Symbol"/>
              </a:rPr>
              <a:t>※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Segoe UI Symbol"/>
              </a:rPr>
              <a:t>900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Segoe UI Symbol"/>
              </a:rPr>
              <a:t>만 영화로 선정한 이유는 천만 영화가 적어 변수가 굉장히 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Segoe UI Symbol"/>
              </a:rPr>
              <a:t>sparse 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Segoe UI Symbol"/>
              </a:rPr>
              <a:t>해지기 때문</a:t>
            </a:r>
            <a:endParaRPr lang="en-US" altLang="ko-KR" dirty="0">
              <a:solidFill>
                <a:schemeClr val="tx2">
                  <a:lumMod val="75000"/>
                </a:schemeClr>
              </a:solidFill>
              <a:latin typeface="a타이틀고딕2" panose="02020600000000000000" pitchFamily="18" charset="-127"/>
              <a:ea typeface="a타이틀고딕2" panose="02020600000000000000" pitchFamily="18" charset="-127"/>
              <a:cs typeface="Segoe UI Symbol"/>
            </a:endParaRPr>
          </a:p>
          <a:p>
            <a:pPr marL="241300"/>
            <a:endParaRPr lang="en-US" altLang="ko-KR" sz="1400" dirty="0">
              <a:solidFill>
                <a:schemeClr val="tx2">
                  <a:lumMod val="75000"/>
                </a:schemeClr>
              </a:solidFill>
              <a:latin typeface="a타이틀고딕2" panose="02020600000000000000" pitchFamily="18" charset="-127"/>
              <a:ea typeface="a타이틀고딕2" panose="02020600000000000000" pitchFamily="18" charset="-127"/>
              <a:cs typeface="Segoe UI Symbol"/>
            </a:endParaRPr>
          </a:p>
          <a:p>
            <a:pPr marL="241300"/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Segoe UI Symbol"/>
              </a:rPr>
              <a:t>봉준호 감독의 예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Segoe UI Symbol"/>
              </a:rPr>
              <a:t>)</a:t>
            </a:r>
          </a:p>
          <a:p>
            <a:pPr marL="241300"/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Segoe UI Symbol"/>
              </a:rPr>
              <a:t>괴물 이전 영화 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Segoe UI Symbol"/>
              </a:rPr>
              <a:t>:0, 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Segoe UI Symbol"/>
              </a:rPr>
              <a:t>괴물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Segoe UI Symbol"/>
              </a:rPr>
              <a:t>~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Segoe UI Symbol"/>
              </a:rPr>
              <a:t>설국열차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Segoe UI Symbol"/>
              </a:rPr>
              <a:t>: 1, 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Segoe UI Symbol"/>
              </a:rPr>
              <a:t>설국열차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Segoe UI Symbol"/>
              </a:rPr>
              <a:t>~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Segoe UI Symbol"/>
              </a:rPr>
              <a:t>기생충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Segoe UI Symbol"/>
              </a:rPr>
              <a:t>:2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442C12-6861-4C7A-9B7F-04D56801B585}"/>
              </a:ext>
            </a:extLst>
          </p:cNvPr>
          <p:cNvSpPr txBox="1"/>
          <p:nvPr/>
        </p:nvSpPr>
        <p:spPr>
          <a:xfrm>
            <a:off x="4673600" y="251310"/>
            <a:ext cx="5892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9F5B72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(2) </a:t>
            </a:r>
            <a:r>
              <a:rPr lang="ko-KR" altLang="en-US" sz="3200" dirty="0">
                <a:solidFill>
                  <a:srgbClr val="9F5B72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인물 정보</a:t>
            </a: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E46F3FD8-09CE-4CE1-9B5B-186A35A065C1}"/>
              </a:ext>
            </a:extLst>
          </p:cNvPr>
          <p:cNvCxnSpPr>
            <a:cxnSpLocks/>
          </p:cNvCxnSpPr>
          <p:nvPr/>
        </p:nvCxnSpPr>
        <p:spPr>
          <a:xfrm>
            <a:off x="4663440" y="904240"/>
            <a:ext cx="7203440" cy="0"/>
          </a:xfrm>
          <a:prstGeom prst="line">
            <a:avLst/>
          </a:prstGeom>
          <a:ln w="25400">
            <a:solidFill>
              <a:srgbClr val="9F5B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A1CB06A7-F36B-481D-BC7B-A190EA18AFDA}"/>
              </a:ext>
            </a:extLst>
          </p:cNvPr>
          <p:cNvSpPr/>
          <p:nvPr/>
        </p:nvSpPr>
        <p:spPr>
          <a:xfrm>
            <a:off x="4058920" y="5547360"/>
            <a:ext cx="4074160" cy="812800"/>
          </a:xfrm>
          <a:prstGeom prst="rect">
            <a:avLst/>
          </a:prstGeom>
          <a:solidFill>
            <a:srgbClr val="D870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영화 인물 정보 관련 총 </a:t>
            </a:r>
            <a:r>
              <a:rPr lang="en-US" altLang="ko-KR" dirty="0">
                <a:solidFill>
                  <a:schemeClr val="bg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5</a:t>
            </a:r>
            <a:r>
              <a:rPr lang="ko-KR" altLang="en-US" dirty="0">
                <a:solidFill>
                  <a:schemeClr val="bg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개 변수 생성</a:t>
            </a:r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CCA354F0-D51E-4715-A292-80D5F9D59E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1583" y="1158431"/>
            <a:ext cx="3330507" cy="3998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9744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447F096E-9CD6-4343-9284-6174DB2F54E2}"/>
              </a:ext>
            </a:extLst>
          </p:cNvPr>
          <p:cNvCxnSpPr>
            <a:cxnSpLocks/>
          </p:cNvCxnSpPr>
          <p:nvPr/>
        </p:nvCxnSpPr>
        <p:spPr>
          <a:xfrm>
            <a:off x="264160" y="904240"/>
            <a:ext cx="4257040" cy="0"/>
          </a:xfrm>
          <a:prstGeom prst="line">
            <a:avLst/>
          </a:prstGeom>
          <a:ln w="25400">
            <a:solidFill>
              <a:srgbClr val="494B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15019F1D-FB32-4979-80C6-CB5D06BC67CE}"/>
              </a:ext>
            </a:extLst>
          </p:cNvPr>
          <p:cNvSpPr txBox="1"/>
          <p:nvPr/>
        </p:nvSpPr>
        <p:spPr>
          <a:xfrm>
            <a:off x="457200" y="189755"/>
            <a:ext cx="4399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494B69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2. </a:t>
            </a:r>
            <a:r>
              <a:rPr lang="ko-KR" altLang="en-US" sz="3600" dirty="0">
                <a:solidFill>
                  <a:srgbClr val="494B69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변수 설정</a:t>
            </a:r>
            <a:r>
              <a:rPr lang="en-US" altLang="ko-KR" sz="3600" dirty="0">
                <a:solidFill>
                  <a:srgbClr val="494B69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 /</a:t>
            </a:r>
            <a:r>
              <a:rPr lang="ko-KR" altLang="en-US" sz="3600" dirty="0">
                <a:solidFill>
                  <a:srgbClr val="494B69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 </a:t>
            </a:r>
            <a:r>
              <a:rPr lang="ko-KR" altLang="en-US" sz="3600" dirty="0" err="1">
                <a:solidFill>
                  <a:srgbClr val="494B69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전처리</a:t>
            </a:r>
            <a:endParaRPr lang="ko-KR" altLang="en-US" sz="3600" dirty="0">
              <a:solidFill>
                <a:srgbClr val="494B69"/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4F72B3D-D414-452F-8753-FFA497A66351}"/>
              </a:ext>
            </a:extLst>
          </p:cNvPr>
          <p:cNvSpPr/>
          <p:nvPr/>
        </p:nvSpPr>
        <p:spPr>
          <a:xfrm>
            <a:off x="991981" y="1400145"/>
            <a:ext cx="10194179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41300"/>
            <a:r>
              <a:rPr lang="ko-KR" altLang="en-US" sz="2000" dirty="0">
                <a:solidFill>
                  <a:srgbClr val="9F5B72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Segoe UI Symbol"/>
              </a:rPr>
              <a:t>▰ 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Segoe UI Symbol"/>
              </a:rPr>
              <a:t>영화 산업의 추이가 있을 것이라 판단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Segoe UI Symbol"/>
              </a:rPr>
              <a:t>, 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Segoe UI Symbol"/>
              </a:rPr>
              <a:t>해당 영화가 개봉할 시점의 영화 산업 추이를 넣고자 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highlight>
                  <a:srgbClr val="FDA85A"/>
                </a:highlight>
                <a:latin typeface="a타이틀고딕2" panose="02020600000000000000" pitchFamily="18" charset="-127"/>
                <a:ea typeface="a타이틀고딕2" panose="02020600000000000000" pitchFamily="18" charset="-127"/>
                <a:cs typeface="Segoe UI Symbol"/>
              </a:rPr>
              <a:t>개봉 전 한해 모든 영화 관람객 수의 합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Segoe UI Symbol"/>
              </a:rPr>
              <a:t>을 변수로 넣음</a:t>
            </a:r>
            <a:endParaRPr lang="en-US" altLang="ko-KR" dirty="0">
              <a:solidFill>
                <a:schemeClr val="tx2">
                  <a:lumMod val="75000"/>
                </a:schemeClr>
              </a:solidFill>
              <a:latin typeface="a타이틀고딕2" panose="02020600000000000000" pitchFamily="18" charset="-127"/>
              <a:ea typeface="a타이틀고딕2" panose="02020600000000000000" pitchFamily="18" charset="-127"/>
              <a:cs typeface="Segoe UI Symbo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442C12-6861-4C7A-9B7F-04D56801B585}"/>
              </a:ext>
            </a:extLst>
          </p:cNvPr>
          <p:cNvSpPr txBox="1"/>
          <p:nvPr/>
        </p:nvSpPr>
        <p:spPr>
          <a:xfrm>
            <a:off x="4673600" y="251310"/>
            <a:ext cx="5892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9F5B72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(3) </a:t>
            </a:r>
            <a:r>
              <a:rPr lang="ko-KR" altLang="en-US" sz="3200" dirty="0">
                <a:solidFill>
                  <a:srgbClr val="9F5B72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영화 산업 정보</a:t>
            </a: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E46F3FD8-09CE-4CE1-9B5B-186A35A065C1}"/>
              </a:ext>
            </a:extLst>
          </p:cNvPr>
          <p:cNvCxnSpPr>
            <a:cxnSpLocks/>
          </p:cNvCxnSpPr>
          <p:nvPr/>
        </p:nvCxnSpPr>
        <p:spPr>
          <a:xfrm>
            <a:off x="4663440" y="904240"/>
            <a:ext cx="7203440" cy="0"/>
          </a:xfrm>
          <a:prstGeom prst="line">
            <a:avLst/>
          </a:prstGeom>
          <a:ln w="25400">
            <a:solidFill>
              <a:srgbClr val="9F5B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A1CB06A7-F36B-481D-BC7B-A190EA18AFDA}"/>
              </a:ext>
            </a:extLst>
          </p:cNvPr>
          <p:cNvSpPr/>
          <p:nvPr/>
        </p:nvSpPr>
        <p:spPr>
          <a:xfrm>
            <a:off x="4051990" y="5793890"/>
            <a:ext cx="4074160" cy="812800"/>
          </a:xfrm>
          <a:prstGeom prst="rect">
            <a:avLst/>
          </a:prstGeom>
          <a:solidFill>
            <a:srgbClr val="D870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영화 산업 정보 관련 </a:t>
            </a:r>
            <a:r>
              <a:rPr lang="en-US" altLang="ko-KR" dirty="0">
                <a:solidFill>
                  <a:schemeClr val="bg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1</a:t>
            </a:r>
            <a:r>
              <a:rPr lang="ko-KR" altLang="en-US" dirty="0">
                <a:solidFill>
                  <a:schemeClr val="bg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개 변수 생성</a:t>
            </a:r>
          </a:p>
        </p:txBody>
      </p:sp>
      <p:pic>
        <p:nvPicPr>
          <p:cNvPr id="5" name="그림 4" descr="지도, 텍스트이(가) 표시된 사진&#10;&#10;자동 생성된 설명">
            <a:extLst>
              <a:ext uri="{FF2B5EF4-FFF2-40B4-BE49-F238E27FC236}">
                <a16:creationId xmlns:a16="http://schemas.microsoft.com/office/drawing/2014/main" id="{DF45CDFF-65DF-4DD5-976C-6651FF9B1BE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935"/>
          <a:stretch/>
        </p:blipFill>
        <p:spPr>
          <a:xfrm>
            <a:off x="3219450" y="2364285"/>
            <a:ext cx="5753100" cy="309357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92E4A1E-FA92-4443-A7FC-E55A6EC4B9CA}"/>
              </a:ext>
            </a:extLst>
          </p:cNvPr>
          <p:cNvSpPr txBox="1"/>
          <p:nvPr/>
        </p:nvSpPr>
        <p:spPr>
          <a:xfrm>
            <a:off x="5287444" y="4886960"/>
            <a:ext cx="3873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&lt;10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년간의 국내 영화 총 관람객수 추이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&gt;</a:t>
            </a:r>
            <a:endParaRPr lang="ko-KR" altLang="en-US" dirty="0">
              <a:solidFill>
                <a:schemeClr val="tx2">
                  <a:lumMod val="75000"/>
                </a:schemeClr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A295395-D017-455F-9AFA-A325C2266AC1}"/>
              </a:ext>
            </a:extLst>
          </p:cNvPr>
          <p:cNvSpPr txBox="1"/>
          <p:nvPr/>
        </p:nvSpPr>
        <p:spPr>
          <a:xfrm>
            <a:off x="6177280" y="3196084"/>
            <a:ext cx="169469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급격한 변화가 있는 구간이 있음</a:t>
            </a:r>
            <a:r>
              <a:rPr lang="en-US" altLang="ko-KR" sz="900" dirty="0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!</a:t>
            </a:r>
            <a:endParaRPr lang="ko-KR" altLang="en-US" sz="900" dirty="0">
              <a:solidFill>
                <a:schemeClr val="tx2">
                  <a:lumMod val="75000"/>
                </a:schemeClr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834774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447F096E-9CD6-4343-9284-6174DB2F54E2}"/>
              </a:ext>
            </a:extLst>
          </p:cNvPr>
          <p:cNvCxnSpPr>
            <a:cxnSpLocks/>
          </p:cNvCxnSpPr>
          <p:nvPr/>
        </p:nvCxnSpPr>
        <p:spPr>
          <a:xfrm>
            <a:off x="264160" y="904240"/>
            <a:ext cx="4257040" cy="0"/>
          </a:xfrm>
          <a:prstGeom prst="line">
            <a:avLst/>
          </a:prstGeom>
          <a:ln w="25400">
            <a:solidFill>
              <a:srgbClr val="494B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15019F1D-FB32-4979-80C6-CB5D06BC67CE}"/>
              </a:ext>
            </a:extLst>
          </p:cNvPr>
          <p:cNvSpPr txBox="1"/>
          <p:nvPr/>
        </p:nvSpPr>
        <p:spPr>
          <a:xfrm>
            <a:off x="457200" y="189755"/>
            <a:ext cx="4399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494B69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2. </a:t>
            </a:r>
            <a:r>
              <a:rPr lang="ko-KR" altLang="en-US" sz="3600" dirty="0">
                <a:solidFill>
                  <a:srgbClr val="494B69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변수 설정</a:t>
            </a:r>
            <a:r>
              <a:rPr lang="en-US" altLang="ko-KR" sz="3600" dirty="0">
                <a:solidFill>
                  <a:srgbClr val="494B69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 /</a:t>
            </a:r>
            <a:r>
              <a:rPr lang="ko-KR" altLang="en-US" sz="3600" dirty="0">
                <a:solidFill>
                  <a:srgbClr val="494B69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 </a:t>
            </a:r>
            <a:r>
              <a:rPr lang="ko-KR" altLang="en-US" sz="3600" dirty="0" err="1">
                <a:solidFill>
                  <a:srgbClr val="494B69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전처리</a:t>
            </a:r>
            <a:endParaRPr lang="ko-KR" altLang="en-US" sz="3600" dirty="0">
              <a:solidFill>
                <a:srgbClr val="494B69"/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4F72B3D-D414-452F-8753-FFA497A66351}"/>
              </a:ext>
            </a:extLst>
          </p:cNvPr>
          <p:cNvSpPr/>
          <p:nvPr/>
        </p:nvSpPr>
        <p:spPr>
          <a:xfrm>
            <a:off x="991981" y="1400145"/>
            <a:ext cx="10194179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41300"/>
            <a:r>
              <a:rPr lang="ko-KR" altLang="en-US" sz="2000" dirty="0">
                <a:solidFill>
                  <a:srgbClr val="9F5B72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Segoe UI Symbol"/>
              </a:rPr>
              <a:t>▰ 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Segoe UI Symbol"/>
              </a:rPr>
              <a:t>문화인의 날이 개봉 기간 중 포함 되면 관람객 수가 증가할 것으로 예상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Segoe UI Symbol"/>
              </a:rPr>
              <a:t>,</a:t>
            </a:r>
          </a:p>
          <a:p>
            <a:pPr marL="241300"/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Segoe UI Symbol"/>
              </a:rPr>
              <a:t>   :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Segoe UI Symbol"/>
              </a:rPr>
              <a:t> 문화인의 날이 포함된 일 수를 각각 변수로 생성</a:t>
            </a:r>
            <a:endParaRPr lang="en-US" altLang="ko-KR" dirty="0">
              <a:solidFill>
                <a:schemeClr val="tx2">
                  <a:lumMod val="75000"/>
                </a:schemeClr>
              </a:solidFill>
              <a:latin typeface="a타이틀고딕2" panose="02020600000000000000" pitchFamily="18" charset="-127"/>
              <a:ea typeface="a타이틀고딕2" panose="02020600000000000000" pitchFamily="18" charset="-127"/>
              <a:cs typeface="Segoe UI Symbo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442C12-6861-4C7A-9B7F-04D56801B585}"/>
              </a:ext>
            </a:extLst>
          </p:cNvPr>
          <p:cNvSpPr txBox="1"/>
          <p:nvPr/>
        </p:nvSpPr>
        <p:spPr>
          <a:xfrm>
            <a:off x="4673600" y="251310"/>
            <a:ext cx="5892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9F5B72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(4) </a:t>
            </a:r>
            <a:r>
              <a:rPr lang="ko-KR" altLang="en-US" sz="3200" dirty="0">
                <a:solidFill>
                  <a:srgbClr val="9F5B72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개봉 이후 정보</a:t>
            </a: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E46F3FD8-09CE-4CE1-9B5B-186A35A065C1}"/>
              </a:ext>
            </a:extLst>
          </p:cNvPr>
          <p:cNvCxnSpPr>
            <a:cxnSpLocks/>
          </p:cNvCxnSpPr>
          <p:nvPr/>
        </p:nvCxnSpPr>
        <p:spPr>
          <a:xfrm>
            <a:off x="4663440" y="904240"/>
            <a:ext cx="7203440" cy="0"/>
          </a:xfrm>
          <a:prstGeom prst="line">
            <a:avLst/>
          </a:prstGeom>
          <a:ln w="25400">
            <a:solidFill>
              <a:srgbClr val="9F5B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194D948B-C847-43CD-8A14-C3352511C3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2980" y="2715259"/>
            <a:ext cx="4503420" cy="249936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D5489C6-2E9A-4C5E-B10A-74A38D811A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3030" y="2479039"/>
            <a:ext cx="4587240" cy="2735580"/>
          </a:xfrm>
          <a:prstGeom prst="rect">
            <a:avLst/>
          </a:prstGeom>
        </p:spPr>
      </p:pic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958A3519-263C-4990-8F33-D5F1A1CF768C}"/>
              </a:ext>
            </a:extLst>
          </p:cNvPr>
          <p:cNvCxnSpPr/>
          <p:nvPr/>
        </p:nvCxnSpPr>
        <p:spPr>
          <a:xfrm>
            <a:off x="8554720" y="2339338"/>
            <a:ext cx="0" cy="2875281"/>
          </a:xfrm>
          <a:prstGeom prst="line">
            <a:avLst/>
          </a:prstGeom>
          <a:ln w="19050">
            <a:solidFill>
              <a:srgbClr val="9F5B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3E716160-8BC5-444B-8C7F-FAA030B201CB}"/>
              </a:ext>
            </a:extLst>
          </p:cNvPr>
          <p:cNvCxnSpPr/>
          <p:nvPr/>
        </p:nvCxnSpPr>
        <p:spPr>
          <a:xfrm>
            <a:off x="4072310" y="2409188"/>
            <a:ext cx="0" cy="2875281"/>
          </a:xfrm>
          <a:prstGeom prst="line">
            <a:avLst/>
          </a:prstGeom>
          <a:ln w="19050">
            <a:solidFill>
              <a:srgbClr val="9F5B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FAFE5E20-C464-46B0-B39D-1DB131664791}"/>
              </a:ext>
            </a:extLst>
          </p:cNvPr>
          <p:cNvCxnSpPr/>
          <p:nvPr/>
        </p:nvCxnSpPr>
        <p:spPr>
          <a:xfrm>
            <a:off x="3747190" y="2409188"/>
            <a:ext cx="0" cy="2875281"/>
          </a:xfrm>
          <a:prstGeom prst="line">
            <a:avLst/>
          </a:prstGeom>
          <a:ln w="19050">
            <a:solidFill>
              <a:srgbClr val="9F5B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12615D24-C00D-4598-8219-C933722F3692}"/>
              </a:ext>
            </a:extLst>
          </p:cNvPr>
          <p:cNvSpPr txBox="1"/>
          <p:nvPr/>
        </p:nvSpPr>
        <p:spPr>
          <a:xfrm>
            <a:off x="3536167" y="5284469"/>
            <a:ext cx="7130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Sat</a:t>
            </a:r>
            <a:endParaRPr lang="ko-KR" altLang="en-US" sz="1100" dirty="0">
              <a:solidFill>
                <a:schemeClr val="tx2">
                  <a:lumMod val="75000"/>
                </a:schemeClr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D5AF922-87B0-425B-9305-9FD80545C8EC}"/>
              </a:ext>
            </a:extLst>
          </p:cNvPr>
          <p:cNvSpPr txBox="1"/>
          <p:nvPr/>
        </p:nvSpPr>
        <p:spPr>
          <a:xfrm>
            <a:off x="3873501" y="5284469"/>
            <a:ext cx="7130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Sun</a:t>
            </a:r>
            <a:endParaRPr lang="ko-KR" altLang="en-US" sz="1100" dirty="0">
              <a:solidFill>
                <a:schemeClr val="tx2">
                  <a:lumMod val="75000"/>
                </a:schemeClr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4F62BF5-D2B8-4FBE-83B7-18907E27F345}"/>
              </a:ext>
            </a:extLst>
          </p:cNvPr>
          <p:cNvSpPr txBox="1"/>
          <p:nvPr/>
        </p:nvSpPr>
        <p:spPr>
          <a:xfrm>
            <a:off x="4555144" y="5284469"/>
            <a:ext cx="9414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Christmas</a:t>
            </a:r>
            <a:endParaRPr lang="ko-KR" altLang="en-US" sz="1100" dirty="0">
              <a:solidFill>
                <a:schemeClr val="tx2">
                  <a:lumMod val="75000"/>
                </a:schemeClr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B22CCB66-18FD-4079-8704-AF7D73929B84}"/>
              </a:ext>
            </a:extLst>
          </p:cNvPr>
          <p:cNvCxnSpPr/>
          <p:nvPr/>
        </p:nvCxnSpPr>
        <p:spPr>
          <a:xfrm>
            <a:off x="4805680" y="2409188"/>
            <a:ext cx="0" cy="2875281"/>
          </a:xfrm>
          <a:prstGeom prst="line">
            <a:avLst/>
          </a:prstGeom>
          <a:ln w="19050">
            <a:solidFill>
              <a:srgbClr val="9F5B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83DCCFB7-71FE-4E54-BD30-B90B5EADD50A}"/>
              </a:ext>
            </a:extLst>
          </p:cNvPr>
          <p:cNvSpPr txBox="1"/>
          <p:nvPr/>
        </p:nvSpPr>
        <p:spPr>
          <a:xfrm>
            <a:off x="7719749" y="5239269"/>
            <a:ext cx="18509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2018</a:t>
            </a:r>
            <a:r>
              <a:rPr lang="ko-KR" altLang="en-US" sz="1100" dirty="0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년 </a:t>
            </a:r>
            <a:r>
              <a:rPr lang="en-US" altLang="ko-KR" sz="1100" dirty="0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11</a:t>
            </a:r>
            <a:r>
              <a:rPr lang="ko-KR" altLang="en-US" sz="1100" dirty="0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월 문화인의 날</a:t>
            </a: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3EBDDC9-9329-4D17-87B1-432AD1B9849D}"/>
              </a:ext>
            </a:extLst>
          </p:cNvPr>
          <p:cNvCxnSpPr/>
          <p:nvPr/>
        </p:nvCxnSpPr>
        <p:spPr>
          <a:xfrm>
            <a:off x="10109200" y="2339338"/>
            <a:ext cx="0" cy="2875281"/>
          </a:xfrm>
          <a:prstGeom prst="line">
            <a:avLst/>
          </a:prstGeom>
          <a:ln w="19050">
            <a:solidFill>
              <a:srgbClr val="9F5B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0D1780B3-B420-46C9-8FFE-92B78F41A41A}"/>
              </a:ext>
            </a:extLst>
          </p:cNvPr>
          <p:cNvSpPr txBox="1"/>
          <p:nvPr/>
        </p:nvSpPr>
        <p:spPr>
          <a:xfrm>
            <a:off x="9942938" y="5239269"/>
            <a:ext cx="18509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Fri</a:t>
            </a:r>
            <a:endParaRPr lang="ko-KR" altLang="en-US" sz="1100" dirty="0">
              <a:solidFill>
                <a:schemeClr val="tx2">
                  <a:lumMod val="75000"/>
                </a:schemeClr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0BC3251-5EBF-41CC-8C86-804050162FF7}"/>
              </a:ext>
            </a:extLst>
          </p:cNvPr>
          <p:cNvSpPr txBox="1"/>
          <p:nvPr/>
        </p:nvSpPr>
        <p:spPr>
          <a:xfrm>
            <a:off x="9050709" y="6129623"/>
            <a:ext cx="41046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* </a:t>
            </a:r>
            <a:r>
              <a:rPr lang="ko-KR" altLang="en-US" sz="1200" dirty="0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휴일</a:t>
            </a:r>
            <a:r>
              <a:rPr lang="en-US" altLang="ko-KR" sz="1200" dirty="0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 </a:t>
            </a:r>
            <a:r>
              <a:rPr lang="ko-KR" altLang="en-US" sz="1200" dirty="0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데이터는 한국천문연구원 데이터 사용</a:t>
            </a:r>
          </a:p>
        </p:txBody>
      </p:sp>
    </p:spTree>
    <p:extLst>
      <p:ext uri="{BB962C8B-B14F-4D97-AF65-F5344CB8AC3E}">
        <p14:creationId xmlns:p14="http://schemas.microsoft.com/office/powerpoint/2010/main" val="21825495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3">
            <a:extLst>
              <a:ext uri="{FF2B5EF4-FFF2-40B4-BE49-F238E27FC236}">
                <a16:creationId xmlns:a16="http://schemas.microsoft.com/office/drawing/2014/main" id="{6B9B6551-1771-4306-9E0B-366002B1383F}"/>
              </a:ext>
            </a:extLst>
          </p:cNvPr>
          <p:cNvSpPr/>
          <p:nvPr/>
        </p:nvSpPr>
        <p:spPr>
          <a:xfrm>
            <a:off x="1726249" y="2031542"/>
            <a:ext cx="762000" cy="608839"/>
          </a:xfrm>
          <a:prstGeom prst="rect">
            <a:avLst/>
          </a:prstGeom>
          <a:solidFill>
            <a:srgbClr val="494B69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타이틀고딕2" panose="02020600000000000000" pitchFamily="18" charset="-127"/>
                <a:ea typeface="a타이틀고딕2" panose="02020600000000000000" pitchFamily="18" charset="-127"/>
              </a:rPr>
              <a:t>1</a:t>
            </a:r>
          </a:p>
        </p:txBody>
      </p:sp>
      <p:sp>
        <p:nvSpPr>
          <p:cNvPr id="15" name="Rectangle 4">
            <a:extLst>
              <a:ext uri="{FF2B5EF4-FFF2-40B4-BE49-F238E27FC236}">
                <a16:creationId xmlns:a16="http://schemas.microsoft.com/office/drawing/2014/main" id="{9436A4A5-A7B9-46DC-AE74-249244B975BC}"/>
              </a:ext>
            </a:extLst>
          </p:cNvPr>
          <p:cNvSpPr/>
          <p:nvPr/>
        </p:nvSpPr>
        <p:spPr>
          <a:xfrm>
            <a:off x="2473961" y="2031542"/>
            <a:ext cx="7600951" cy="608839"/>
          </a:xfrm>
          <a:prstGeom prst="rect">
            <a:avLst/>
          </a:prstGeom>
          <a:pattFill prst="pct75">
            <a:fgClr>
              <a:srgbClr val="FFFFFF">
                <a:lumMod val="95000"/>
              </a:srgbClr>
            </a:fgClr>
            <a:bgClr>
              <a:srgbClr val="FFFFFF"/>
            </a:bgClr>
          </a:patt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kern="0" noProof="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  데이터 확보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16" name="Rectangle 33">
            <a:extLst>
              <a:ext uri="{FF2B5EF4-FFF2-40B4-BE49-F238E27FC236}">
                <a16:creationId xmlns:a16="http://schemas.microsoft.com/office/drawing/2014/main" id="{E73024DD-0A45-498E-AA79-C939F0B2F99D}"/>
              </a:ext>
            </a:extLst>
          </p:cNvPr>
          <p:cNvSpPr/>
          <p:nvPr/>
        </p:nvSpPr>
        <p:spPr>
          <a:xfrm>
            <a:off x="1726249" y="2724944"/>
            <a:ext cx="762000" cy="608839"/>
          </a:xfrm>
          <a:prstGeom prst="rect">
            <a:avLst/>
          </a:prstGeom>
          <a:solidFill>
            <a:srgbClr val="695D7A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SY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타이틀고딕2" panose="02020600000000000000" pitchFamily="18" charset="-127"/>
                <a:ea typeface="a타이틀고딕2" panose="02020600000000000000" pitchFamily="18" charset="-127"/>
              </a:rPr>
              <a:t>2</a:t>
            </a:r>
            <a:endParaRPr kumimoji="0" lang="en-US" sz="24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17" name="Rectangle 34">
            <a:extLst>
              <a:ext uri="{FF2B5EF4-FFF2-40B4-BE49-F238E27FC236}">
                <a16:creationId xmlns:a16="http://schemas.microsoft.com/office/drawing/2014/main" id="{3A7C178A-D0FE-4E81-8F27-010CE6699AC0}"/>
              </a:ext>
            </a:extLst>
          </p:cNvPr>
          <p:cNvSpPr/>
          <p:nvPr/>
        </p:nvSpPr>
        <p:spPr>
          <a:xfrm>
            <a:off x="2473961" y="2724944"/>
            <a:ext cx="7600951" cy="608839"/>
          </a:xfrm>
          <a:prstGeom prst="rect">
            <a:avLst/>
          </a:prstGeom>
          <a:pattFill prst="pct75">
            <a:fgClr>
              <a:srgbClr val="FFFFFF">
                <a:lumMod val="95000"/>
              </a:srgbClr>
            </a:fgClr>
            <a:bgClr>
              <a:srgbClr val="FFFFFF"/>
            </a:bgClr>
          </a:patt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타이틀고딕2" panose="02020600000000000000" pitchFamily="18" charset="-127"/>
                <a:ea typeface="a타이틀고딕2" panose="02020600000000000000" pitchFamily="18" charset="-127"/>
              </a:rPr>
              <a:t>  변수 설정</a:t>
            </a:r>
            <a:r>
              <a:rPr kumimoji="0" lang="ko-KR" altLang="en-US" sz="1800" b="0" i="0" u="none" strike="noStrike" kern="0" cap="none" spc="0" normalizeH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타이틀고딕2" panose="02020600000000000000" pitchFamily="18" charset="-127"/>
                <a:ea typeface="a타이틀고딕2" panose="02020600000000000000" pitchFamily="18" charset="-127"/>
              </a:rPr>
              <a:t> </a:t>
            </a:r>
            <a:r>
              <a:rPr kumimoji="0" lang="en-US" altLang="ko-KR" sz="1800" b="0" i="0" u="none" strike="noStrike" kern="0" cap="none" spc="0" normalizeH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타이틀고딕2" panose="02020600000000000000" pitchFamily="18" charset="-127"/>
                <a:ea typeface="a타이틀고딕2" panose="02020600000000000000" pitchFamily="18" charset="-127"/>
              </a:rPr>
              <a:t>/</a:t>
            </a:r>
            <a:r>
              <a:rPr kumimoji="0" lang="ko-KR" altLang="en-US" sz="1800" b="0" i="0" u="none" strike="noStrike" kern="0" cap="none" spc="0" normalizeH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타이틀고딕2" panose="02020600000000000000" pitchFamily="18" charset="-127"/>
                <a:ea typeface="a타이틀고딕2" panose="02020600000000000000" pitchFamily="18" charset="-127"/>
              </a:rPr>
              <a:t> </a:t>
            </a:r>
            <a:r>
              <a:rPr kumimoji="0" lang="ko-KR" altLang="en-US" sz="1800" b="0" i="0" u="none" strike="noStrike" kern="0" cap="none" spc="0" normalizeH="0" noProof="0" dirty="0" err="1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타이틀고딕2" panose="02020600000000000000" pitchFamily="18" charset="-127"/>
                <a:ea typeface="a타이틀고딕2" panose="02020600000000000000" pitchFamily="18" charset="-127"/>
              </a:rPr>
              <a:t>전처리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18" name="Rectangle 39">
            <a:extLst>
              <a:ext uri="{FF2B5EF4-FFF2-40B4-BE49-F238E27FC236}">
                <a16:creationId xmlns:a16="http://schemas.microsoft.com/office/drawing/2014/main" id="{FB8F9354-1862-4A3F-8AF9-E3D36A37AD95}"/>
              </a:ext>
            </a:extLst>
          </p:cNvPr>
          <p:cNvSpPr/>
          <p:nvPr/>
        </p:nvSpPr>
        <p:spPr>
          <a:xfrm>
            <a:off x="1726249" y="3418348"/>
            <a:ext cx="762000" cy="608839"/>
          </a:xfrm>
          <a:prstGeom prst="rect">
            <a:avLst/>
          </a:prstGeom>
          <a:solidFill>
            <a:srgbClr val="9F5B72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SY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타이틀고딕2" panose="02020600000000000000" pitchFamily="18" charset="-127"/>
                <a:ea typeface="a타이틀고딕2" panose="02020600000000000000" pitchFamily="18" charset="-127"/>
              </a:rPr>
              <a:t>3</a:t>
            </a:r>
            <a:endParaRPr kumimoji="0" lang="en-US" sz="24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19" name="Rectangle 40">
            <a:extLst>
              <a:ext uri="{FF2B5EF4-FFF2-40B4-BE49-F238E27FC236}">
                <a16:creationId xmlns:a16="http://schemas.microsoft.com/office/drawing/2014/main" id="{910FFDA4-73D1-4247-BBDD-F3C2217010EE}"/>
              </a:ext>
            </a:extLst>
          </p:cNvPr>
          <p:cNvSpPr/>
          <p:nvPr/>
        </p:nvSpPr>
        <p:spPr>
          <a:xfrm>
            <a:off x="2473961" y="3418348"/>
            <a:ext cx="7600951" cy="608839"/>
          </a:xfrm>
          <a:prstGeom prst="rect">
            <a:avLst/>
          </a:prstGeom>
          <a:pattFill prst="pct75">
            <a:fgClr>
              <a:srgbClr val="FFFFFF">
                <a:lumMod val="95000"/>
              </a:srgbClr>
            </a:fgClr>
            <a:bgClr>
              <a:srgbClr val="FFFFFF"/>
            </a:bgClr>
          </a:patt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타이틀고딕2" panose="02020600000000000000" pitchFamily="18" charset="-127"/>
                <a:ea typeface="a타이틀고딕2" panose="02020600000000000000" pitchFamily="18" charset="-127"/>
              </a:rPr>
              <a:t>  모델링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20" name="Rectangle 45">
            <a:extLst>
              <a:ext uri="{FF2B5EF4-FFF2-40B4-BE49-F238E27FC236}">
                <a16:creationId xmlns:a16="http://schemas.microsoft.com/office/drawing/2014/main" id="{0986CE72-3FA4-4988-BFB5-3966CC1D6D4A}"/>
              </a:ext>
            </a:extLst>
          </p:cNvPr>
          <p:cNvSpPr/>
          <p:nvPr/>
        </p:nvSpPr>
        <p:spPr>
          <a:xfrm>
            <a:off x="1726249" y="4111752"/>
            <a:ext cx="762000" cy="608839"/>
          </a:xfrm>
          <a:prstGeom prst="rect">
            <a:avLst/>
          </a:prstGeom>
          <a:solidFill>
            <a:srgbClr val="D8707C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SY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타이틀고딕2" panose="02020600000000000000" pitchFamily="18" charset="-127"/>
                <a:ea typeface="a타이틀고딕2" panose="02020600000000000000" pitchFamily="18" charset="-127"/>
              </a:rPr>
              <a:t>4</a:t>
            </a:r>
            <a:endParaRPr kumimoji="0" lang="en-US" sz="24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21" name="Rectangle 46">
            <a:extLst>
              <a:ext uri="{FF2B5EF4-FFF2-40B4-BE49-F238E27FC236}">
                <a16:creationId xmlns:a16="http://schemas.microsoft.com/office/drawing/2014/main" id="{7103345C-9E88-4395-AA0C-C801A8DFA673}"/>
              </a:ext>
            </a:extLst>
          </p:cNvPr>
          <p:cNvSpPr/>
          <p:nvPr/>
        </p:nvSpPr>
        <p:spPr>
          <a:xfrm>
            <a:off x="2473961" y="4111752"/>
            <a:ext cx="7600951" cy="608839"/>
          </a:xfrm>
          <a:prstGeom prst="rect">
            <a:avLst/>
          </a:prstGeom>
          <a:pattFill prst="pct75">
            <a:fgClr>
              <a:srgbClr val="FFFFFF">
                <a:lumMod val="95000"/>
              </a:srgbClr>
            </a:fgClr>
            <a:bgClr>
              <a:srgbClr val="FFFFFF"/>
            </a:bgClr>
          </a:patt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타이틀고딕2" panose="02020600000000000000" pitchFamily="18" charset="-127"/>
                <a:ea typeface="a타이틀고딕2" panose="02020600000000000000" pitchFamily="18" charset="-127"/>
              </a:rPr>
              <a:t>  결론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447F096E-9CD6-4343-9284-6174DB2F54E2}"/>
              </a:ext>
            </a:extLst>
          </p:cNvPr>
          <p:cNvCxnSpPr>
            <a:cxnSpLocks/>
          </p:cNvCxnSpPr>
          <p:nvPr/>
        </p:nvCxnSpPr>
        <p:spPr>
          <a:xfrm>
            <a:off x="264160" y="904240"/>
            <a:ext cx="4257040" cy="0"/>
          </a:xfrm>
          <a:prstGeom prst="line">
            <a:avLst/>
          </a:prstGeom>
          <a:ln w="25400">
            <a:solidFill>
              <a:srgbClr val="494B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15019F1D-FB32-4979-80C6-CB5D06BC67CE}"/>
              </a:ext>
            </a:extLst>
          </p:cNvPr>
          <p:cNvSpPr txBox="1"/>
          <p:nvPr/>
        </p:nvSpPr>
        <p:spPr>
          <a:xfrm>
            <a:off x="457200" y="189755"/>
            <a:ext cx="2936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494B69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Contents</a:t>
            </a:r>
            <a:endParaRPr lang="ko-KR" altLang="en-US" sz="3600" dirty="0">
              <a:solidFill>
                <a:srgbClr val="494B69"/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262282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447F096E-9CD6-4343-9284-6174DB2F54E2}"/>
              </a:ext>
            </a:extLst>
          </p:cNvPr>
          <p:cNvCxnSpPr>
            <a:cxnSpLocks/>
          </p:cNvCxnSpPr>
          <p:nvPr/>
        </p:nvCxnSpPr>
        <p:spPr>
          <a:xfrm>
            <a:off x="264160" y="904240"/>
            <a:ext cx="4257040" cy="0"/>
          </a:xfrm>
          <a:prstGeom prst="line">
            <a:avLst/>
          </a:prstGeom>
          <a:ln w="25400">
            <a:solidFill>
              <a:srgbClr val="494B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15019F1D-FB32-4979-80C6-CB5D06BC67CE}"/>
              </a:ext>
            </a:extLst>
          </p:cNvPr>
          <p:cNvSpPr txBox="1"/>
          <p:nvPr/>
        </p:nvSpPr>
        <p:spPr>
          <a:xfrm>
            <a:off x="457200" y="189755"/>
            <a:ext cx="4399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494B69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2. </a:t>
            </a:r>
            <a:r>
              <a:rPr lang="ko-KR" altLang="en-US" sz="3600" dirty="0">
                <a:solidFill>
                  <a:srgbClr val="494B69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변수 설정</a:t>
            </a:r>
            <a:r>
              <a:rPr lang="en-US" altLang="ko-KR" sz="3600" dirty="0">
                <a:solidFill>
                  <a:srgbClr val="494B69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 /</a:t>
            </a:r>
            <a:r>
              <a:rPr lang="ko-KR" altLang="en-US" sz="3600" dirty="0">
                <a:solidFill>
                  <a:srgbClr val="494B69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 </a:t>
            </a:r>
            <a:r>
              <a:rPr lang="ko-KR" altLang="en-US" sz="3600" dirty="0" err="1">
                <a:solidFill>
                  <a:srgbClr val="494B69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전처리</a:t>
            </a:r>
            <a:endParaRPr lang="ko-KR" altLang="en-US" sz="3600" dirty="0">
              <a:solidFill>
                <a:srgbClr val="494B69"/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4F72B3D-D414-452F-8753-FFA497A66351}"/>
              </a:ext>
            </a:extLst>
          </p:cNvPr>
          <p:cNvSpPr/>
          <p:nvPr/>
        </p:nvSpPr>
        <p:spPr>
          <a:xfrm>
            <a:off x="991981" y="1400145"/>
            <a:ext cx="478905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41300"/>
            <a:r>
              <a:rPr lang="ko-KR" altLang="en-US" sz="2000" dirty="0">
                <a:solidFill>
                  <a:srgbClr val="9F5B72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Segoe UI Symbol"/>
              </a:rPr>
              <a:t>▰ 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Segoe UI Symbol"/>
              </a:rPr>
              <a:t>KOBIS 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Segoe UI Symbol"/>
              </a:rPr>
              <a:t>일별 데이터에서 해당 영화의 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highlight>
                  <a:srgbClr val="FDA85A"/>
                </a:highlight>
                <a:latin typeface="a타이틀고딕2" panose="02020600000000000000" pitchFamily="18" charset="-127"/>
                <a:ea typeface="a타이틀고딕2" panose="02020600000000000000" pitchFamily="18" charset="-127"/>
                <a:cs typeface="Segoe UI Symbol"/>
              </a:rPr>
              <a:t>개봉일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highlight>
                  <a:srgbClr val="FDA85A"/>
                </a:highlight>
                <a:latin typeface="a타이틀고딕2" panose="02020600000000000000" pitchFamily="18" charset="-127"/>
                <a:ea typeface="a타이틀고딕2" panose="02020600000000000000" pitchFamily="18" charset="-127"/>
                <a:cs typeface="Segoe UI Symbol"/>
              </a:rPr>
              <a:t>*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Segoe UI Symbol"/>
              </a:rPr>
              <a:t> 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highlight>
                  <a:srgbClr val="FDA85A"/>
                </a:highlight>
                <a:latin typeface="a타이틀고딕2" panose="02020600000000000000" pitchFamily="18" charset="-127"/>
                <a:ea typeface="a타이틀고딕2" panose="02020600000000000000" pitchFamily="18" charset="-127"/>
                <a:cs typeface="Segoe UI Symbol"/>
              </a:rPr>
              <a:t>관련 데이터를 가져옴</a:t>
            </a:r>
            <a:endParaRPr lang="en-US" altLang="ko-KR" dirty="0">
              <a:solidFill>
                <a:schemeClr val="tx2">
                  <a:lumMod val="75000"/>
                </a:schemeClr>
              </a:solidFill>
              <a:latin typeface="a타이틀고딕2" panose="02020600000000000000" pitchFamily="18" charset="-127"/>
              <a:ea typeface="a타이틀고딕2" panose="02020600000000000000" pitchFamily="18" charset="-127"/>
              <a:cs typeface="Segoe UI Symbol"/>
            </a:endParaRPr>
          </a:p>
          <a:p>
            <a:pPr marL="241300"/>
            <a:endParaRPr lang="en-US" altLang="ko-KR" sz="1600" dirty="0">
              <a:solidFill>
                <a:schemeClr val="tx2">
                  <a:lumMod val="75000"/>
                </a:schemeClr>
              </a:solidFill>
              <a:latin typeface="a타이틀고딕2" panose="02020600000000000000" pitchFamily="18" charset="-127"/>
              <a:ea typeface="a타이틀고딕2" panose="02020600000000000000" pitchFamily="18" charset="-127"/>
              <a:cs typeface="Segoe UI Symbol"/>
            </a:endParaRPr>
          </a:p>
          <a:p>
            <a:pPr marL="241300"/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Segoe UI Symbol"/>
              </a:rPr>
              <a:t>-&gt; 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Segoe UI Symbol"/>
              </a:rPr>
              <a:t>오른쪽 표에서 의미 있는 변수들 추출 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Segoe UI Symbol"/>
              </a:rPr>
              <a:t>:</a:t>
            </a:r>
          </a:p>
          <a:p>
            <a:pPr marL="241300"/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Segoe UI Symbol"/>
              </a:rPr>
              <a:t>순위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Segoe UI Symbol"/>
              </a:rPr>
              <a:t>, 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Segoe UI Symbol"/>
              </a:rPr>
              <a:t>순위 증감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Segoe UI Symbol"/>
              </a:rPr>
              <a:t>, 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Segoe UI Symbol"/>
              </a:rPr>
              <a:t>매출비율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Segoe UI Symbol"/>
              </a:rPr>
              <a:t>, 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Segoe UI Symbol"/>
              </a:rPr>
              <a:t>매출 증감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Segoe UI Symbol"/>
              </a:rPr>
              <a:t>, 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Segoe UI Symbol"/>
              </a:rPr>
              <a:t>관객수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Segoe UI Symbol"/>
              </a:rPr>
              <a:t>, 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Segoe UI Symbol"/>
              </a:rPr>
              <a:t>관객수 증감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Segoe UI Symbol"/>
              </a:rPr>
              <a:t>, 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Segoe UI Symbol"/>
              </a:rPr>
              <a:t>상영횟수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Segoe UI Symbol"/>
              </a:rPr>
              <a:t>, 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Segoe UI Symbol"/>
              </a:rPr>
              <a:t>스크린 수 등</a:t>
            </a:r>
            <a:endParaRPr lang="en-US" altLang="ko-KR" dirty="0">
              <a:solidFill>
                <a:schemeClr val="tx2">
                  <a:lumMod val="75000"/>
                </a:schemeClr>
              </a:solidFill>
              <a:latin typeface="a타이틀고딕2" panose="02020600000000000000" pitchFamily="18" charset="-127"/>
              <a:ea typeface="a타이틀고딕2" panose="02020600000000000000" pitchFamily="18" charset="-127"/>
              <a:cs typeface="Segoe UI Symbo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442C12-6861-4C7A-9B7F-04D56801B585}"/>
              </a:ext>
            </a:extLst>
          </p:cNvPr>
          <p:cNvSpPr txBox="1"/>
          <p:nvPr/>
        </p:nvSpPr>
        <p:spPr>
          <a:xfrm>
            <a:off x="4673600" y="251310"/>
            <a:ext cx="5892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9F5B72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(4) </a:t>
            </a:r>
            <a:r>
              <a:rPr lang="ko-KR" altLang="en-US" sz="3200" dirty="0">
                <a:solidFill>
                  <a:srgbClr val="9F5B72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개봉 이후 정보</a:t>
            </a: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E46F3FD8-09CE-4CE1-9B5B-186A35A065C1}"/>
              </a:ext>
            </a:extLst>
          </p:cNvPr>
          <p:cNvCxnSpPr>
            <a:cxnSpLocks/>
          </p:cNvCxnSpPr>
          <p:nvPr/>
        </p:nvCxnSpPr>
        <p:spPr>
          <a:xfrm>
            <a:off x="4663440" y="904240"/>
            <a:ext cx="7203440" cy="0"/>
          </a:xfrm>
          <a:prstGeom prst="line">
            <a:avLst/>
          </a:prstGeom>
          <a:ln w="25400">
            <a:solidFill>
              <a:srgbClr val="9F5B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C4FA6FAE-091F-48D1-9564-A736E49E84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6330" y="1400145"/>
            <a:ext cx="4475335" cy="5029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5127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447F096E-9CD6-4343-9284-6174DB2F54E2}"/>
              </a:ext>
            </a:extLst>
          </p:cNvPr>
          <p:cNvCxnSpPr>
            <a:cxnSpLocks/>
          </p:cNvCxnSpPr>
          <p:nvPr/>
        </p:nvCxnSpPr>
        <p:spPr>
          <a:xfrm>
            <a:off x="264160" y="904240"/>
            <a:ext cx="4257040" cy="0"/>
          </a:xfrm>
          <a:prstGeom prst="line">
            <a:avLst/>
          </a:prstGeom>
          <a:ln w="25400">
            <a:solidFill>
              <a:srgbClr val="494B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15019F1D-FB32-4979-80C6-CB5D06BC67CE}"/>
              </a:ext>
            </a:extLst>
          </p:cNvPr>
          <p:cNvSpPr txBox="1"/>
          <p:nvPr/>
        </p:nvSpPr>
        <p:spPr>
          <a:xfrm>
            <a:off x="457200" y="189755"/>
            <a:ext cx="4399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494B69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2. </a:t>
            </a:r>
            <a:r>
              <a:rPr lang="ko-KR" altLang="en-US" sz="3600" dirty="0">
                <a:solidFill>
                  <a:srgbClr val="494B69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변수 설정</a:t>
            </a:r>
            <a:r>
              <a:rPr lang="en-US" altLang="ko-KR" sz="3600" dirty="0">
                <a:solidFill>
                  <a:srgbClr val="494B69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 /</a:t>
            </a:r>
            <a:r>
              <a:rPr lang="ko-KR" altLang="en-US" sz="3600" dirty="0">
                <a:solidFill>
                  <a:srgbClr val="494B69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 </a:t>
            </a:r>
            <a:r>
              <a:rPr lang="ko-KR" altLang="en-US" sz="3600" dirty="0" err="1">
                <a:solidFill>
                  <a:srgbClr val="494B69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전처리</a:t>
            </a:r>
            <a:endParaRPr lang="ko-KR" altLang="en-US" sz="3600" dirty="0">
              <a:solidFill>
                <a:srgbClr val="494B69"/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4F72B3D-D414-452F-8753-FFA497A66351}"/>
              </a:ext>
            </a:extLst>
          </p:cNvPr>
          <p:cNvSpPr/>
          <p:nvPr/>
        </p:nvSpPr>
        <p:spPr>
          <a:xfrm>
            <a:off x="991980" y="1400145"/>
            <a:ext cx="1015972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41300"/>
            <a:r>
              <a:rPr lang="ko-KR" altLang="en-US" sz="2000" dirty="0">
                <a:solidFill>
                  <a:srgbClr val="9F5B72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Segoe UI Symbol"/>
              </a:rPr>
              <a:t>▰ 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Segoe UI Symbol"/>
              </a:rPr>
              <a:t>개봉 당일 네이버 </a:t>
            </a:r>
            <a:r>
              <a:rPr lang="ko-KR" altLang="en-US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 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평점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: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 평균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, 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표준편차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, </a:t>
            </a:r>
            <a:r>
              <a:rPr lang="ko-KR" altLang="en-US" dirty="0" err="1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중위수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,  2,3</a:t>
            </a:r>
            <a:r>
              <a:rPr lang="ko-KR" altLang="en-US" dirty="0" err="1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분위수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, 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각 평점 빈도를 변수로 사용</a:t>
            </a:r>
            <a:endParaRPr lang="en-US" altLang="ko-KR" dirty="0">
              <a:solidFill>
                <a:schemeClr val="tx2">
                  <a:lumMod val="75000"/>
                </a:schemeClr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  <a:p>
            <a:pPr marL="241300"/>
            <a:endParaRPr lang="en-US" altLang="ko-KR" dirty="0">
              <a:solidFill>
                <a:schemeClr val="tx2">
                  <a:lumMod val="75000"/>
                </a:schemeClr>
              </a:solidFill>
              <a:latin typeface="a타이틀고딕2" panose="02020600000000000000" pitchFamily="18" charset="-127"/>
              <a:ea typeface="a타이틀고딕2" panose="02020600000000000000" pitchFamily="18" charset="-127"/>
              <a:cs typeface="Segoe UI Symbol"/>
            </a:endParaRPr>
          </a:p>
          <a:p>
            <a:pPr marL="241300"/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Segoe UI Symbol"/>
              </a:rPr>
              <a:t>네이버 영화검색 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Segoe UI Symbol"/>
              </a:rPr>
              <a:t>API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Segoe UI Symbol"/>
              </a:rPr>
              <a:t>를 통해 영화 코드 파악 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Segoe UI Symbol"/>
              </a:rPr>
              <a:t>&gt; 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Segoe UI Symbol"/>
              </a:rPr>
              <a:t>영화 코드를 활용하여 평점 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Segoe UI Symbol"/>
              </a:rPr>
              <a:t>Crawling </a:t>
            </a:r>
            <a:endParaRPr lang="en-US" altLang="ko-KR" sz="1600" dirty="0">
              <a:solidFill>
                <a:schemeClr val="tx2">
                  <a:lumMod val="75000"/>
                </a:schemeClr>
              </a:solidFill>
              <a:latin typeface="a타이틀고딕2" panose="02020600000000000000" pitchFamily="18" charset="-127"/>
              <a:ea typeface="a타이틀고딕2" panose="02020600000000000000" pitchFamily="18" charset="-127"/>
              <a:cs typeface="Segoe UI Symbo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442C12-6861-4C7A-9B7F-04D56801B585}"/>
              </a:ext>
            </a:extLst>
          </p:cNvPr>
          <p:cNvSpPr txBox="1"/>
          <p:nvPr/>
        </p:nvSpPr>
        <p:spPr>
          <a:xfrm>
            <a:off x="4673600" y="251310"/>
            <a:ext cx="5892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9F5B72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(4) </a:t>
            </a:r>
            <a:r>
              <a:rPr lang="ko-KR" altLang="en-US" sz="3200" dirty="0">
                <a:solidFill>
                  <a:srgbClr val="9F5B72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개봉 이후 정보</a:t>
            </a: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E46F3FD8-09CE-4CE1-9B5B-186A35A065C1}"/>
              </a:ext>
            </a:extLst>
          </p:cNvPr>
          <p:cNvCxnSpPr>
            <a:cxnSpLocks/>
          </p:cNvCxnSpPr>
          <p:nvPr/>
        </p:nvCxnSpPr>
        <p:spPr>
          <a:xfrm>
            <a:off x="4663440" y="904240"/>
            <a:ext cx="7203440" cy="0"/>
          </a:xfrm>
          <a:prstGeom prst="line">
            <a:avLst/>
          </a:prstGeom>
          <a:ln w="25400">
            <a:solidFill>
              <a:srgbClr val="9F5B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76149DF-30CE-47E5-857C-2CB2C580CCCF}"/>
              </a:ext>
            </a:extLst>
          </p:cNvPr>
          <p:cNvSpPr/>
          <p:nvPr/>
        </p:nvSpPr>
        <p:spPr>
          <a:xfrm>
            <a:off x="4034761" y="5793890"/>
            <a:ext cx="4074160" cy="812800"/>
          </a:xfrm>
          <a:prstGeom prst="rect">
            <a:avLst/>
          </a:prstGeom>
          <a:solidFill>
            <a:srgbClr val="D870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개봉 이후 정보 관련 </a:t>
            </a:r>
            <a:r>
              <a:rPr lang="en-US" altLang="ko-KR" dirty="0">
                <a:solidFill>
                  <a:schemeClr val="bg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21</a:t>
            </a:r>
            <a:r>
              <a:rPr lang="ko-KR" altLang="en-US" dirty="0">
                <a:solidFill>
                  <a:schemeClr val="bg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개 변수 생성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5B776F0-F627-4A37-BE4A-2E9E38AFA3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65"/>
          <a:stretch/>
        </p:blipFill>
        <p:spPr bwMode="auto">
          <a:xfrm>
            <a:off x="3123179" y="2400419"/>
            <a:ext cx="5734050" cy="3118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43836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447F096E-9CD6-4343-9284-6174DB2F54E2}"/>
              </a:ext>
            </a:extLst>
          </p:cNvPr>
          <p:cNvCxnSpPr>
            <a:cxnSpLocks/>
          </p:cNvCxnSpPr>
          <p:nvPr/>
        </p:nvCxnSpPr>
        <p:spPr>
          <a:xfrm>
            <a:off x="264160" y="904240"/>
            <a:ext cx="4257040" cy="0"/>
          </a:xfrm>
          <a:prstGeom prst="line">
            <a:avLst/>
          </a:prstGeom>
          <a:ln w="25400">
            <a:solidFill>
              <a:srgbClr val="494B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15019F1D-FB32-4979-80C6-CB5D06BC67CE}"/>
              </a:ext>
            </a:extLst>
          </p:cNvPr>
          <p:cNvSpPr txBox="1"/>
          <p:nvPr/>
        </p:nvSpPr>
        <p:spPr>
          <a:xfrm>
            <a:off x="457200" y="189755"/>
            <a:ext cx="4399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494B69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2. </a:t>
            </a:r>
            <a:r>
              <a:rPr lang="ko-KR" altLang="en-US" sz="3600" dirty="0">
                <a:solidFill>
                  <a:srgbClr val="494B69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변수 설정</a:t>
            </a:r>
            <a:r>
              <a:rPr lang="en-US" altLang="ko-KR" sz="3600" dirty="0">
                <a:solidFill>
                  <a:srgbClr val="494B69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 /</a:t>
            </a:r>
            <a:r>
              <a:rPr lang="ko-KR" altLang="en-US" sz="3600" dirty="0">
                <a:solidFill>
                  <a:srgbClr val="494B69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 </a:t>
            </a:r>
            <a:r>
              <a:rPr lang="ko-KR" altLang="en-US" sz="3600" dirty="0" err="1">
                <a:solidFill>
                  <a:srgbClr val="494B69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전처리</a:t>
            </a:r>
            <a:endParaRPr lang="ko-KR" altLang="en-US" sz="3600" dirty="0">
              <a:solidFill>
                <a:srgbClr val="494B69"/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4F72B3D-D414-452F-8753-FFA497A66351}"/>
              </a:ext>
            </a:extLst>
          </p:cNvPr>
          <p:cNvSpPr/>
          <p:nvPr/>
        </p:nvSpPr>
        <p:spPr>
          <a:xfrm>
            <a:off x="991981" y="1400145"/>
            <a:ext cx="1075297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41300"/>
            <a:r>
              <a:rPr lang="ko-KR" altLang="en-US" sz="2000" dirty="0">
                <a:solidFill>
                  <a:srgbClr val="9F5B72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Segoe UI Symbol"/>
              </a:rPr>
              <a:t>▰ 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Segoe UI Symbol"/>
              </a:rPr>
              <a:t>미팅을 토대로 영화의 개봉 후 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highlight>
                  <a:srgbClr val="FDA85A"/>
                </a:highlight>
                <a:latin typeface="a타이틀고딕2" panose="02020600000000000000" pitchFamily="18" charset="-127"/>
                <a:ea typeface="a타이틀고딕2" panose="02020600000000000000" pitchFamily="18" charset="-127"/>
                <a:cs typeface="Segoe UI Symbol"/>
              </a:rPr>
              <a:t>2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highlight>
                  <a:srgbClr val="FDA85A"/>
                </a:highlight>
                <a:latin typeface="a타이틀고딕2" panose="02020600000000000000" pitchFamily="18" charset="-127"/>
                <a:ea typeface="a타이틀고딕2" panose="02020600000000000000" pitchFamily="18" charset="-127"/>
                <a:cs typeface="Segoe UI Symbol"/>
              </a:rPr>
              <a:t>주 관객수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Segoe UI Symbol"/>
              </a:rPr>
              <a:t>가 가장 중요하다고 판단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Segoe UI Symbol"/>
              </a:rPr>
              <a:t>, 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Segoe UI Symbol"/>
              </a:rPr>
              <a:t>종속변수를 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highlight>
                  <a:srgbClr val="FDA85A"/>
                </a:highlight>
                <a:latin typeface="a타이틀고딕2" panose="02020600000000000000" pitchFamily="18" charset="-127"/>
                <a:ea typeface="a타이틀고딕2" panose="02020600000000000000" pitchFamily="18" charset="-127"/>
                <a:cs typeface="Segoe UI Symbol"/>
              </a:rPr>
              <a:t>2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highlight>
                  <a:srgbClr val="FDA85A"/>
                </a:highlight>
                <a:latin typeface="a타이틀고딕2" panose="02020600000000000000" pitchFamily="18" charset="-127"/>
                <a:ea typeface="a타이틀고딕2" panose="02020600000000000000" pitchFamily="18" charset="-127"/>
                <a:cs typeface="Segoe UI Symbol"/>
              </a:rPr>
              <a:t>주간 누적 관객수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Segoe UI Symbol"/>
              </a:rPr>
              <a:t>로 결정</a:t>
            </a:r>
            <a:endParaRPr lang="en-US" altLang="ko-KR" dirty="0">
              <a:solidFill>
                <a:schemeClr val="tx2">
                  <a:lumMod val="75000"/>
                </a:schemeClr>
              </a:solidFill>
              <a:latin typeface="a타이틀고딕2" panose="02020600000000000000" pitchFamily="18" charset="-127"/>
              <a:ea typeface="a타이틀고딕2" panose="02020600000000000000" pitchFamily="18" charset="-127"/>
              <a:cs typeface="Segoe UI Symbol"/>
            </a:endParaRPr>
          </a:p>
          <a:p>
            <a:pPr marL="241300"/>
            <a:r>
              <a:rPr lang="ko-KR" altLang="en-US" sz="2000" dirty="0">
                <a:solidFill>
                  <a:srgbClr val="9F5B72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Segoe UI Symbol"/>
              </a:rPr>
              <a:t>▰ 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Segoe UI Symbol"/>
              </a:rPr>
              <a:t>데이터가 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Segoe UI Symbol"/>
              </a:rPr>
              <a:t>skewed 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Segoe UI Symbol"/>
              </a:rPr>
              <a:t>되어있었기 때문에 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Segoe UI Symbol"/>
              </a:rPr>
              <a:t>log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Segoe UI Symbol"/>
              </a:rPr>
              <a:t> 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Segoe UI Symbol"/>
              </a:rPr>
              <a:t>transformation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442C12-6861-4C7A-9B7F-04D56801B585}"/>
              </a:ext>
            </a:extLst>
          </p:cNvPr>
          <p:cNvSpPr txBox="1"/>
          <p:nvPr/>
        </p:nvSpPr>
        <p:spPr>
          <a:xfrm>
            <a:off x="4673600" y="251310"/>
            <a:ext cx="5892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9F5B72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(5) </a:t>
            </a:r>
            <a:r>
              <a:rPr lang="ko-KR" altLang="en-US" sz="3200" dirty="0">
                <a:solidFill>
                  <a:srgbClr val="9F5B72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종속 변수</a:t>
            </a: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E46F3FD8-09CE-4CE1-9B5B-186A35A065C1}"/>
              </a:ext>
            </a:extLst>
          </p:cNvPr>
          <p:cNvCxnSpPr>
            <a:cxnSpLocks/>
          </p:cNvCxnSpPr>
          <p:nvPr/>
        </p:nvCxnSpPr>
        <p:spPr>
          <a:xfrm>
            <a:off x="4663440" y="904240"/>
            <a:ext cx="7203440" cy="0"/>
          </a:xfrm>
          <a:prstGeom prst="line">
            <a:avLst/>
          </a:prstGeom>
          <a:ln w="25400">
            <a:solidFill>
              <a:srgbClr val="9F5B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 descr="스크린샷이(가) 표시된 사진&#10;&#10;자동 생성된 설명">
            <a:extLst>
              <a:ext uri="{FF2B5EF4-FFF2-40B4-BE49-F238E27FC236}">
                <a16:creationId xmlns:a16="http://schemas.microsoft.com/office/drawing/2014/main" id="{81C28CF4-D3D5-4722-8243-A1ED272324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0360" y="2615070"/>
            <a:ext cx="3322320" cy="2232660"/>
          </a:xfrm>
          <a:prstGeom prst="rect">
            <a:avLst/>
          </a:prstGeom>
        </p:spPr>
      </p:pic>
      <p:pic>
        <p:nvPicPr>
          <p:cNvPr id="10" name="그림 9" descr="스크린샷이(가) 표시된 사진&#10;&#10;자동 생성된 설명">
            <a:extLst>
              <a:ext uri="{FF2B5EF4-FFF2-40B4-BE49-F238E27FC236}">
                <a16:creationId xmlns:a16="http://schemas.microsoft.com/office/drawing/2014/main" id="{2049DFD6-9105-4902-B4DB-F2F0206AAA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9320" y="2615070"/>
            <a:ext cx="3253740" cy="2293620"/>
          </a:xfrm>
          <a:prstGeom prst="rect">
            <a:avLst/>
          </a:prstGeom>
        </p:spPr>
      </p:pic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D82F5D07-4E06-4029-B1D1-384FEFCAFE71}"/>
              </a:ext>
            </a:extLst>
          </p:cNvPr>
          <p:cNvSpPr/>
          <p:nvPr/>
        </p:nvSpPr>
        <p:spPr>
          <a:xfrm>
            <a:off x="5918200" y="3457080"/>
            <a:ext cx="355600" cy="365760"/>
          </a:xfrm>
          <a:prstGeom prst="rightArrow">
            <a:avLst/>
          </a:prstGeom>
          <a:solidFill>
            <a:srgbClr val="695D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926A4F0-D2E6-4AD5-84D3-BB540599F0F4}"/>
              </a:ext>
            </a:extLst>
          </p:cNvPr>
          <p:cNvSpPr txBox="1"/>
          <p:nvPr/>
        </p:nvSpPr>
        <p:spPr>
          <a:xfrm>
            <a:off x="5844540" y="3172600"/>
            <a:ext cx="11633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log</a:t>
            </a:r>
            <a:endParaRPr lang="ko-KR" altLang="en-US" sz="1400" dirty="0">
              <a:solidFill>
                <a:schemeClr val="tx2">
                  <a:lumMod val="75000"/>
                </a:schemeClr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4125A72-BF6F-4A16-A2D9-28A9EEF96C83}"/>
              </a:ext>
            </a:extLst>
          </p:cNvPr>
          <p:cNvSpPr/>
          <p:nvPr/>
        </p:nvSpPr>
        <p:spPr>
          <a:xfrm>
            <a:off x="4191000" y="5275730"/>
            <a:ext cx="4445000" cy="812800"/>
          </a:xfrm>
          <a:prstGeom prst="rect">
            <a:avLst/>
          </a:prstGeom>
          <a:solidFill>
            <a:srgbClr val="D870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결과적으로 </a:t>
            </a:r>
            <a:r>
              <a:rPr lang="en-US" altLang="ko-KR" dirty="0">
                <a:solidFill>
                  <a:schemeClr val="bg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2</a:t>
            </a:r>
            <a:r>
              <a:rPr lang="ko-KR" altLang="en-US" dirty="0">
                <a:solidFill>
                  <a:schemeClr val="bg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주 이상 상영한 영화 </a:t>
            </a:r>
            <a:r>
              <a:rPr lang="en-US" altLang="ko-KR" dirty="0">
                <a:solidFill>
                  <a:schemeClr val="bg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2424</a:t>
            </a:r>
            <a:r>
              <a:rPr lang="ko-KR" altLang="en-US" dirty="0">
                <a:solidFill>
                  <a:schemeClr val="bg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편</a:t>
            </a:r>
            <a:r>
              <a:rPr lang="en-US" altLang="ko-KR" dirty="0">
                <a:solidFill>
                  <a:schemeClr val="bg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, </a:t>
            </a:r>
          </a:p>
          <a:p>
            <a:pPr algn="ctr"/>
            <a:r>
              <a:rPr lang="en-US" altLang="ko-KR" dirty="0">
                <a:solidFill>
                  <a:schemeClr val="bg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59</a:t>
            </a:r>
            <a:r>
              <a:rPr lang="ko-KR" altLang="en-US" dirty="0">
                <a:solidFill>
                  <a:schemeClr val="bg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개의 변수</a:t>
            </a:r>
          </a:p>
        </p:txBody>
      </p:sp>
    </p:spTree>
    <p:extLst>
      <p:ext uri="{BB962C8B-B14F-4D97-AF65-F5344CB8AC3E}">
        <p14:creationId xmlns:p14="http://schemas.microsoft.com/office/powerpoint/2010/main" val="7419937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3">
            <a:extLst>
              <a:ext uri="{FF2B5EF4-FFF2-40B4-BE49-F238E27FC236}">
                <a16:creationId xmlns:a16="http://schemas.microsoft.com/office/drawing/2014/main" id="{6B9B6551-1771-4306-9E0B-366002B1383F}"/>
              </a:ext>
            </a:extLst>
          </p:cNvPr>
          <p:cNvSpPr/>
          <p:nvPr/>
        </p:nvSpPr>
        <p:spPr>
          <a:xfrm>
            <a:off x="1726249" y="2031542"/>
            <a:ext cx="762000" cy="608839"/>
          </a:xfrm>
          <a:prstGeom prst="rect">
            <a:avLst/>
          </a:prstGeom>
          <a:solidFill>
            <a:schemeClr val="bg2">
              <a:lumMod val="75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타이틀고딕2" panose="02020600000000000000" pitchFamily="18" charset="-127"/>
                <a:ea typeface="a타이틀고딕2" panose="02020600000000000000" pitchFamily="18" charset="-127"/>
              </a:rPr>
              <a:t>1</a:t>
            </a:r>
          </a:p>
        </p:txBody>
      </p:sp>
      <p:sp>
        <p:nvSpPr>
          <p:cNvPr id="15" name="Rectangle 4">
            <a:extLst>
              <a:ext uri="{FF2B5EF4-FFF2-40B4-BE49-F238E27FC236}">
                <a16:creationId xmlns:a16="http://schemas.microsoft.com/office/drawing/2014/main" id="{9436A4A5-A7B9-46DC-AE74-249244B975BC}"/>
              </a:ext>
            </a:extLst>
          </p:cNvPr>
          <p:cNvSpPr/>
          <p:nvPr/>
        </p:nvSpPr>
        <p:spPr>
          <a:xfrm>
            <a:off x="2473961" y="2031542"/>
            <a:ext cx="7600951" cy="608839"/>
          </a:xfrm>
          <a:prstGeom prst="rect">
            <a:avLst/>
          </a:prstGeom>
          <a:pattFill prst="pct75">
            <a:fgClr>
              <a:srgbClr val="FFFFFF">
                <a:lumMod val="95000"/>
              </a:srgbClr>
            </a:fgClr>
            <a:bgClr>
              <a:srgbClr val="FFFFFF"/>
            </a:bgClr>
          </a:patt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kern="0" noProof="0" dirty="0">
                <a:solidFill>
                  <a:schemeClr val="bg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  기초 데이터 확보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16" name="Rectangle 33">
            <a:extLst>
              <a:ext uri="{FF2B5EF4-FFF2-40B4-BE49-F238E27FC236}">
                <a16:creationId xmlns:a16="http://schemas.microsoft.com/office/drawing/2014/main" id="{E73024DD-0A45-498E-AA79-C939F0B2F99D}"/>
              </a:ext>
            </a:extLst>
          </p:cNvPr>
          <p:cNvSpPr/>
          <p:nvPr/>
        </p:nvSpPr>
        <p:spPr>
          <a:xfrm>
            <a:off x="1726249" y="2724944"/>
            <a:ext cx="762000" cy="608839"/>
          </a:xfrm>
          <a:prstGeom prst="rect">
            <a:avLst/>
          </a:prstGeom>
          <a:solidFill>
            <a:schemeClr val="bg2">
              <a:lumMod val="75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SY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타이틀고딕2" panose="02020600000000000000" pitchFamily="18" charset="-127"/>
                <a:ea typeface="a타이틀고딕2" panose="02020600000000000000" pitchFamily="18" charset="-127"/>
              </a:rPr>
              <a:t>2</a:t>
            </a:r>
            <a:endParaRPr kumimoji="0" lang="en-US" sz="24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17" name="Rectangle 34">
            <a:extLst>
              <a:ext uri="{FF2B5EF4-FFF2-40B4-BE49-F238E27FC236}">
                <a16:creationId xmlns:a16="http://schemas.microsoft.com/office/drawing/2014/main" id="{3A7C178A-D0FE-4E81-8F27-010CE6699AC0}"/>
              </a:ext>
            </a:extLst>
          </p:cNvPr>
          <p:cNvSpPr/>
          <p:nvPr/>
        </p:nvSpPr>
        <p:spPr>
          <a:xfrm>
            <a:off x="2473961" y="2724944"/>
            <a:ext cx="7600951" cy="608839"/>
          </a:xfrm>
          <a:prstGeom prst="rect">
            <a:avLst/>
          </a:prstGeom>
          <a:pattFill prst="pct75">
            <a:fgClr>
              <a:srgbClr val="FFFFFF">
                <a:lumMod val="95000"/>
              </a:srgbClr>
            </a:fgClr>
            <a:bgClr>
              <a:srgbClr val="FFFFFF"/>
            </a:bgClr>
          </a:patt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타이틀고딕2" panose="02020600000000000000" pitchFamily="18" charset="-127"/>
                <a:ea typeface="a타이틀고딕2" panose="02020600000000000000" pitchFamily="18" charset="-127"/>
              </a:rPr>
              <a:t>  변수 설정</a:t>
            </a:r>
            <a:r>
              <a:rPr kumimoji="0" lang="ko-KR" altLang="en-US" sz="1800" b="0" i="0" u="none" strike="noStrike" kern="0" cap="none" spc="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타이틀고딕2" panose="02020600000000000000" pitchFamily="18" charset="-127"/>
                <a:ea typeface="a타이틀고딕2" panose="02020600000000000000" pitchFamily="18" charset="-127"/>
              </a:rPr>
              <a:t> </a:t>
            </a:r>
            <a:r>
              <a:rPr kumimoji="0" lang="en-US" altLang="ko-KR" sz="1800" b="0" i="0" u="none" strike="noStrike" kern="0" cap="none" spc="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타이틀고딕2" panose="02020600000000000000" pitchFamily="18" charset="-127"/>
                <a:ea typeface="a타이틀고딕2" panose="02020600000000000000" pitchFamily="18" charset="-127"/>
              </a:rPr>
              <a:t>/</a:t>
            </a:r>
            <a:r>
              <a:rPr kumimoji="0" lang="ko-KR" altLang="en-US" sz="1800" b="0" i="0" u="none" strike="noStrike" kern="0" cap="none" spc="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타이틀고딕2" panose="02020600000000000000" pitchFamily="18" charset="-127"/>
                <a:ea typeface="a타이틀고딕2" panose="02020600000000000000" pitchFamily="18" charset="-127"/>
              </a:rPr>
              <a:t> </a:t>
            </a:r>
            <a:r>
              <a:rPr kumimoji="0" lang="ko-KR" altLang="en-US" sz="1800" b="0" i="0" u="none" strike="noStrike" kern="0" cap="none" spc="0" normalizeH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타이틀고딕2" panose="02020600000000000000" pitchFamily="18" charset="-127"/>
                <a:ea typeface="a타이틀고딕2" panose="02020600000000000000" pitchFamily="18" charset="-127"/>
              </a:rPr>
              <a:t>전처리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18" name="Rectangle 39">
            <a:extLst>
              <a:ext uri="{FF2B5EF4-FFF2-40B4-BE49-F238E27FC236}">
                <a16:creationId xmlns:a16="http://schemas.microsoft.com/office/drawing/2014/main" id="{FB8F9354-1862-4A3F-8AF9-E3D36A37AD95}"/>
              </a:ext>
            </a:extLst>
          </p:cNvPr>
          <p:cNvSpPr/>
          <p:nvPr/>
        </p:nvSpPr>
        <p:spPr>
          <a:xfrm>
            <a:off x="1726249" y="3418348"/>
            <a:ext cx="762000" cy="608839"/>
          </a:xfrm>
          <a:prstGeom prst="rect">
            <a:avLst/>
          </a:prstGeom>
          <a:solidFill>
            <a:srgbClr val="9F5B72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SY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타이틀고딕2" panose="02020600000000000000" pitchFamily="18" charset="-127"/>
                <a:ea typeface="a타이틀고딕2" panose="02020600000000000000" pitchFamily="18" charset="-127"/>
              </a:rPr>
              <a:t>3</a:t>
            </a:r>
            <a:endParaRPr kumimoji="0" lang="en-US" sz="24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19" name="Rectangle 40">
            <a:extLst>
              <a:ext uri="{FF2B5EF4-FFF2-40B4-BE49-F238E27FC236}">
                <a16:creationId xmlns:a16="http://schemas.microsoft.com/office/drawing/2014/main" id="{910FFDA4-73D1-4247-BBDD-F3C2217010EE}"/>
              </a:ext>
            </a:extLst>
          </p:cNvPr>
          <p:cNvSpPr/>
          <p:nvPr/>
        </p:nvSpPr>
        <p:spPr>
          <a:xfrm>
            <a:off x="2473961" y="3418348"/>
            <a:ext cx="7600951" cy="608839"/>
          </a:xfrm>
          <a:prstGeom prst="rect">
            <a:avLst/>
          </a:prstGeom>
          <a:pattFill prst="pct75">
            <a:fgClr>
              <a:srgbClr val="FFFFFF">
                <a:lumMod val="95000"/>
              </a:srgbClr>
            </a:fgClr>
            <a:bgClr>
              <a:srgbClr val="FFFFFF"/>
            </a:bgClr>
          </a:patt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타이틀고딕2" panose="02020600000000000000" pitchFamily="18" charset="-127"/>
                <a:ea typeface="a타이틀고딕2" panose="02020600000000000000" pitchFamily="18" charset="-127"/>
              </a:rPr>
              <a:t>  모델링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20" name="Rectangle 45">
            <a:extLst>
              <a:ext uri="{FF2B5EF4-FFF2-40B4-BE49-F238E27FC236}">
                <a16:creationId xmlns:a16="http://schemas.microsoft.com/office/drawing/2014/main" id="{0986CE72-3FA4-4988-BFB5-3966CC1D6D4A}"/>
              </a:ext>
            </a:extLst>
          </p:cNvPr>
          <p:cNvSpPr/>
          <p:nvPr/>
        </p:nvSpPr>
        <p:spPr>
          <a:xfrm>
            <a:off x="1726249" y="4111752"/>
            <a:ext cx="762000" cy="608839"/>
          </a:xfrm>
          <a:prstGeom prst="rect">
            <a:avLst/>
          </a:prstGeom>
          <a:solidFill>
            <a:schemeClr val="bg2">
              <a:lumMod val="75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SY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타이틀고딕2" panose="02020600000000000000" pitchFamily="18" charset="-127"/>
                <a:ea typeface="a타이틀고딕2" panose="02020600000000000000" pitchFamily="18" charset="-127"/>
              </a:rPr>
              <a:t>4</a:t>
            </a:r>
            <a:endParaRPr kumimoji="0" lang="en-US" sz="24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21" name="Rectangle 46">
            <a:extLst>
              <a:ext uri="{FF2B5EF4-FFF2-40B4-BE49-F238E27FC236}">
                <a16:creationId xmlns:a16="http://schemas.microsoft.com/office/drawing/2014/main" id="{7103345C-9E88-4395-AA0C-C801A8DFA673}"/>
              </a:ext>
            </a:extLst>
          </p:cNvPr>
          <p:cNvSpPr/>
          <p:nvPr/>
        </p:nvSpPr>
        <p:spPr>
          <a:xfrm>
            <a:off x="2473961" y="4111752"/>
            <a:ext cx="7600951" cy="608839"/>
          </a:xfrm>
          <a:prstGeom prst="rect">
            <a:avLst/>
          </a:prstGeom>
          <a:pattFill prst="pct75">
            <a:fgClr>
              <a:srgbClr val="FFFFFF">
                <a:lumMod val="95000"/>
              </a:srgbClr>
            </a:fgClr>
            <a:bgClr>
              <a:srgbClr val="FFFFFF"/>
            </a:bgClr>
          </a:patt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타이틀고딕2" panose="02020600000000000000" pitchFamily="18" charset="-127"/>
                <a:ea typeface="a타이틀고딕2" panose="02020600000000000000" pitchFamily="18" charset="-127"/>
              </a:rPr>
              <a:t>  결론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447F096E-9CD6-4343-9284-6174DB2F54E2}"/>
              </a:ext>
            </a:extLst>
          </p:cNvPr>
          <p:cNvCxnSpPr>
            <a:cxnSpLocks/>
          </p:cNvCxnSpPr>
          <p:nvPr/>
        </p:nvCxnSpPr>
        <p:spPr>
          <a:xfrm>
            <a:off x="264160" y="904240"/>
            <a:ext cx="4257040" cy="0"/>
          </a:xfrm>
          <a:prstGeom prst="line">
            <a:avLst/>
          </a:prstGeom>
          <a:ln w="25400">
            <a:solidFill>
              <a:srgbClr val="494B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15019F1D-FB32-4979-80C6-CB5D06BC67CE}"/>
              </a:ext>
            </a:extLst>
          </p:cNvPr>
          <p:cNvSpPr txBox="1"/>
          <p:nvPr/>
        </p:nvSpPr>
        <p:spPr>
          <a:xfrm>
            <a:off x="457200" y="189755"/>
            <a:ext cx="2936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494B69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Contents</a:t>
            </a:r>
            <a:endParaRPr lang="ko-KR" altLang="en-US" sz="3600" dirty="0">
              <a:solidFill>
                <a:srgbClr val="494B69"/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317249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447F096E-9CD6-4343-9284-6174DB2F54E2}"/>
              </a:ext>
            </a:extLst>
          </p:cNvPr>
          <p:cNvCxnSpPr>
            <a:cxnSpLocks/>
          </p:cNvCxnSpPr>
          <p:nvPr/>
        </p:nvCxnSpPr>
        <p:spPr>
          <a:xfrm>
            <a:off x="264160" y="904240"/>
            <a:ext cx="4257040" cy="0"/>
          </a:xfrm>
          <a:prstGeom prst="line">
            <a:avLst/>
          </a:prstGeom>
          <a:ln w="25400">
            <a:solidFill>
              <a:srgbClr val="494B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15019F1D-FB32-4979-80C6-CB5D06BC67CE}"/>
              </a:ext>
            </a:extLst>
          </p:cNvPr>
          <p:cNvSpPr txBox="1"/>
          <p:nvPr/>
        </p:nvSpPr>
        <p:spPr>
          <a:xfrm>
            <a:off x="457200" y="189755"/>
            <a:ext cx="4399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494B69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3. </a:t>
            </a:r>
            <a:r>
              <a:rPr lang="ko-KR" altLang="en-US" sz="3600" dirty="0">
                <a:solidFill>
                  <a:srgbClr val="494B69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모델링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4F72B3D-D414-452F-8753-FFA497A66351}"/>
              </a:ext>
            </a:extLst>
          </p:cNvPr>
          <p:cNvSpPr/>
          <p:nvPr/>
        </p:nvSpPr>
        <p:spPr>
          <a:xfrm>
            <a:off x="991981" y="1400145"/>
            <a:ext cx="9808099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41300"/>
            <a:r>
              <a:rPr lang="ko-KR" altLang="en-US" sz="2000" dirty="0">
                <a:solidFill>
                  <a:srgbClr val="9F5B72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Segoe UI Symbol"/>
              </a:rPr>
              <a:t>▰ </a:t>
            </a: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Segoe UI Symbol"/>
              </a:rPr>
              <a:t>사용 프로그램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Segoe UI Symbol"/>
              </a:rPr>
              <a:t>: Python</a:t>
            </a:r>
          </a:p>
          <a:p>
            <a:pPr marL="241300"/>
            <a:r>
              <a:rPr lang="ko-KR" altLang="en-US" sz="2000" dirty="0">
                <a:solidFill>
                  <a:srgbClr val="9F5B72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Segoe UI Symbol"/>
              </a:rPr>
              <a:t>▰ </a:t>
            </a:r>
            <a:r>
              <a:rPr lang="en-US" altLang="ko-KR" sz="2000" dirty="0">
                <a:solidFill>
                  <a:schemeClr val="tx2">
                    <a:lumMod val="75000"/>
                  </a:schemeClr>
                </a:solidFill>
                <a:highlight>
                  <a:srgbClr val="FDA85A"/>
                </a:highlight>
                <a:latin typeface="a타이틀고딕2" panose="02020600000000000000" pitchFamily="18" charset="-127"/>
                <a:ea typeface="a타이틀고딕2" panose="02020600000000000000" pitchFamily="18" charset="-127"/>
                <a:cs typeface="Segoe UI Symbol"/>
              </a:rPr>
              <a:t>Linear</a:t>
            </a: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highlight>
                  <a:srgbClr val="FDA85A"/>
                </a:highlight>
                <a:latin typeface="a타이틀고딕2" panose="02020600000000000000" pitchFamily="18" charset="-127"/>
                <a:ea typeface="a타이틀고딕2" panose="02020600000000000000" pitchFamily="18" charset="-127"/>
                <a:cs typeface="Segoe UI Symbol"/>
              </a:rPr>
              <a:t> </a:t>
            </a:r>
            <a:r>
              <a:rPr lang="en-US" altLang="ko-KR" sz="2000" dirty="0">
                <a:solidFill>
                  <a:schemeClr val="tx2">
                    <a:lumMod val="75000"/>
                  </a:schemeClr>
                </a:solidFill>
                <a:highlight>
                  <a:srgbClr val="FDA85A"/>
                </a:highlight>
                <a:latin typeface="a타이틀고딕2" panose="02020600000000000000" pitchFamily="18" charset="-127"/>
                <a:ea typeface="a타이틀고딕2" panose="02020600000000000000" pitchFamily="18" charset="-127"/>
                <a:cs typeface="Segoe UI Symbol"/>
              </a:rPr>
              <a:t>Regression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Segoe UI Symbol"/>
              </a:rPr>
              <a:t> 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Segoe UI Symbol"/>
              </a:rPr>
              <a:t>: 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Segoe UI Symbol"/>
              </a:rPr>
              <a:t>다중 회귀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Segoe UI Symbol"/>
              </a:rPr>
              <a:t>, Lasso, Ridge, Elastic Net</a:t>
            </a:r>
          </a:p>
          <a:p>
            <a:pPr marL="241300"/>
            <a:r>
              <a:rPr lang="ko-KR" altLang="en-US" sz="2000" dirty="0">
                <a:solidFill>
                  <a:srgbClr val="9F5B72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Segoe UI Symbol"/>
              </a:rPr>
              <a:t>▰ </a:t>
            </a:r>
            <a:r>
              <a:rPr lang="en-US" altLang="ko-KR" sz="2000" dirty="0">
                <a:solidFill>
                  <a:schemeClr val="tx2">
                    <a:lumMod val="75000"/>
                  </a:schemeClr>
                </a:solidFill>
                <a:highlight>
                  <a:srgbClr val="FDA85A"/>
                </a:highlight>
                <a:latin typeface="a타이틀고딕2" panose="02020600000000000000" pitchFamily="18" charset="-127"/>
                <a:ea typeface="a타이틀고딕2" panose="02020600000000000000" pitchFamily="18" charset="-127"/>
                <a:cs typeface="Segoe UI Symbol"/>
              </a:rPr>
              <a:t>Boosting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Segoe UI Symbol"/>
              </a:rPr>
              <a:t> 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Segoe UI Symbol"/>
              </a:rPr>
              <a:t>: XG Boost, Light GBM</a:t>
            </a:r>
          </a:p>
          <a:p>
            <a:pPr marL="241300"/>
            <a:r>
              <a:rPr lang="ko-KR" altLang="en-US" sz="2000" dirty="0">
                <a:solidFill>
                  <a:srgbClr val="9F5B72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Segoe UI Symbol"/>
              </a:rPr>
              <a:t>▰ </a:t>
            </a:r>
            <a:r>
              <a:rPr lang="en-US" altLang="ko-KR" sz="2000" dirty="0">
                <a:solidFill>
                  <a:schemeClr val="tx2">
                    <a:lumMod val="75000"/>
                  </a:schemeClr>
                </a:solidFill>
                <a:highlight>
                  <a:srgbClr val="FDA85A"/>
                </a:highlight>
                <a:latin typeface="a타이틀고딕2" panose="02020600000000000000" pitchFamily="18" charset="-127"/>
                <a:ea typeface="a타이틀고딕2" panose="02020600000000000000" pitchFamily="18" charset="-127"/>
                <a:cs typeface="Segoe UI Symbol"/>
              </a:rPr>
              <a:t>Neural</a:t>
            </a: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highlight>
                  <a:srgbClr val="FDA85A"/>
                </a:highlight>
                <a:latin typeface="a타이틀고딕2" panose="02020600000000000000" pitchFamily="18" charset="-127"/>
                <a:ea typeface="a타이틀고딕2" panose="02020600000000000000" pitchFamily="18" charset="-127"/>
                <a:cs typeface="Segoe UI Symbol"/>
              </a:rPr>
              <a:t> </a:t>
            </a:r>
            <a:r>
              <a:rPr lang="en-US" altLang="ko-KR" sz="2000" dirty="0">
                <a:solidFill>
                  <a:schemeClr val="tx2">
                    <a:lumMod val="75000"/>
                  </a:schemeClr>
                </a:solidFill>
                <a:highlight>
                  <a:srgbClr val="FDA85A"/>
                </a:highlight>
                <a:latin typeface="a타이틀고딕2" panose="02020600000000000000" pitchFamily="18" charset="-127"/>
                <a:ea typeface="a타이틀고딕2" panose="02020600000000000000" pitchFamily="18" charset="-127"/>
                <a:cs typeface="Segoe UI Symbol"/>
              </a:rPr>
              <a:t>Network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Segoe UI Symbol"/>
              </a:rPr>
              <a:t> 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Segoe UI Symbol"/>
              </a:rPr>
              <a:t>: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Segoe UI Symbol"/>
              </a:rPr>
              <a:t> </a:t>
            </a:r>
            <a:r>
              <a:rPr lang="en-US" altLang="ko-KR" dirty="0" err="1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Segoe UI Symbol"/>
              </a:rPr>
              <a:t>Tensorflow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Segoe UI Symbol"/>
              </a:rPr>
              <a:t> 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Segoe UI Symbol"/>
              </a:rPr>
              <a:t>패키지 사용</a:t>
            </a:r>
            <a:endParaRPr lang="en-US" altLang="ko-KR" dirty="0">
              <a:solidFill>
                <a:schemeClr val="tx2">
                  <a:lumMod val="75000"/>
                </a:schemeClr>
              </a:solidFill>
              <a:latin typeface="a타이틀고딕2" panose="02020600000000000000" pitchFamily="18" charset="-127"/>
              <a:ea typeface="a타이틀고딕2" panose="02020600000000000000" pitchFamily="18" charset="-127"/>
              <a:cs typeface="Segoe UI Symbol"/>
            </a:endParaRPr>
          </a:p>
          <a:p>
            <a:pPr marL="241300"/>
            <a:r>
              <a:rPr lang="ko-KR" altLang="en-US" sz="2000" dirty="0">
                <a:solidFill>
                  <a:srgbClr val="9F5B72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Segoe UI Symbol"/>
              </a:rPr>
              <a:t>▰ </a:t>
            </a: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highlight>
                  <a:srgbClr val="FDA85A"/>
                </a:highlight>
                <a:latin typeface="a타이틀고딕2" panose="02020600000000000000" pitchFamily="18" charset="-127"/>
                <a:ea typeface="a타이틀고딕2" panose="02020600000000000000" pitchFamily="18" charset="-127"/>
                <a:cs typeface="Segoe UI Symbol"/>
              </a:rPr>
              <a:t>기타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Segoe UI Symbol"/>
              </a:rPr>
              <a:t> 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Segoe UI Symbol"/>
              </a:rPr>
              <a:t>: Support Vector Machine, Random Forest</a:t>
            </a:r>
          </a:p>
          <a:p>
            <a:pPr marL="241300"/>
            <a:endParaRPr lang="en-US" altLang="ko-KR" sz="2000" dirty="0">
              <a:solidFill>
                <a:schemeClr val="tx2">
                  <a:lumMod val="75000"/>
                </a:schemeClr>
              </a:solidFill>
              <a:latin typeface="a타이틀고딕2" panose="02020600000000000000" pitchFamily="18" charset="-127"/>
              <a:ea typeface="a타이틀고딕2" panose="02020600000000000000" pitchFamily="18" charset="-127"/>
              <a:cs typeface="Segoe UI Symbol"/>
            </a:endParaRPr>
          </a:p>
          <a:p>
            <a:pPr marL="241300"/>
            <a:endParaRPr lang="en-US" altLang="ko-KR" sz="2000" dirty="0">
              <a:solidFill>
                <a:schemeClr val="tx2">
                  <a:lumMod val="75000"/>
                </a:schemeClr>
              </a:solidFill>
              <a:latin typeface="a타이틀고딕2" panose="02020600000000000000" pitchFamily="18" charset="-127"/>
              <a:ea typeface="a타이틀고딕2" panose="02020600000000000000" pitchFamily="18" charset="-127"/>
              <a:cs typeface="Segoe UI Symbol"/>
            </a:endParaRPr>
          </a:p>
          <a:p>
            <a:pPr marL="241300"/>
            <a:r>
              <a:rPr lang="en-US" altLang="ko-KR" sz="2000" dirty="0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Segoe UI Symbol"/>
              </a:rPr>
              <a:t>-&gt; 4</a:t>
            </a: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Segoe UI Symbol"/>
              </a:rPr>
              <a:t>가지 카테고리</a:t>
            </a:r>
            <a:r>
              <a:rPr lang="en-US" altLang="ko-KR" sz="2000" dirty="0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Segoe UI Symbol"/>
              </a:rPr>
              <a:t>, </a:t>
            </a: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Segoe UI Symbol"/>
              </a:rPr>
              <a:t>총 </a:t>
            </a:r>
            <a:r>
              <a:rPr lang="en-US" altLang="ko-KR" sz="2000" dirty="0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Segoe UI Symbol"/>
              </a:rPr>
              <a:t>9</a:t>
            </a: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Segoe UI Symbol"/>
              </a:rPr>
              <a:t>개의 </a:t>
            </a:r>
            <a:r>
              <a:rPr lang="ko-KR" altLang="en-US" sz="2000" dirty="0" err="1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Segoe UI Symbol"/>
              </a:rPr>
              <a:t>머신러닝</a:t>
            </a: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Segoe UI Symbol"/>
              </a:rPr>
              <a:t> </a:t>
            </a:r>
            <a:endParaRPr lang="en-US" altLang="ko-KR" sz="2000" dirty="0">
              <a:solidFill>
                <a:schemeClr val="tx2">
                  <a:lumMod val="75000"/>
                </a:schemeClr>
              </a:solidFill>
              <a:latin typeface="a타이틀고딕2" panose="02020600000000000000" pitchFamily="18" charset="-127"/>
              <a:ea typeface="a타이틀고딕2" panose="02020600000000000000" pitchFamily="18" charset="-127"/>
              <a:cs typeface="Segoe UI Symbol"/>
            </a:endParaRPr>
          </a:p>
          <a:p>
            <a:pPr marL="241300"/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Segoe UI Symbol"/>
              </a:rPr>
              <a:t>모델링 후</a:t>
            </a:r>
            <a:r>
              <a:rPr lang="en-US" altLang="ko-KR" sz="2000" dirty="0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Segoe UI Symbol"/>
              </a:rPr>
              <a:t>,</a:t>
            </a: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Segoe UI Symbol"/>
              </a:rPr>
              <a:t>  </a:t>
            </a:r>
            <a:r>
              <a:rPr lang="en-US" altLang="ko-KR" sz="2000" dirty="0">
                <a:solidFill>
                  <a:schemeClr val="tx2">
                    <a:lumMod val="75000"/>
                  </a:schemeClr>
                </a:solidFill>
                <a:highlight>
                  <a:srgbClr val="FDA85A"/>
                </a:highlight>
                <a:latin typeface="a타이틀고딕2" panose="02020600000000000000" pitchFamily="18" charset="-127"/>
                <a:ea typeface="a타이틀고딕2" panose="02020600000000000000" pitchFamily="18" charset="-127"/>
                <a:cs typeface="Segoe UI Symbol"/>
              </a:rPr>
              <a:t>5-fold-CV RMSE</a:t>
            </a: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Segoe UI Symbol"/>
              </a:rPr>
              <a:t>가 가장 </a:t>
            </a:r>
            <a:endParaRPr lang="en-US" altLang="ko-KR" sz="2000" dirty="0">
              <a:solidFill>
                <a:schemeClr val="tx2">
                  <a:lumMod val="75000"/>
                </a:schemeClr>
              </a:solidFill>
              <a:latin typeface="a타이틀고딕2" panose="02020600000000000000" pitchFamily="18" charset="-127"/>
              <a:ea typeface="a타이틀고딕2" panose="02020600000000000000" pitchFamily="18" charset="-127"/>
              <a:cs typeface="Segoe UI Symbol"/>
            </a:endParaRPr>
          </a:p>
          <a:p>
            <a:pPr marL="241300"/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Segoe UI Symbol"/>
              </a:rPr>
              <a:t>낮은 모델을 선정</a:t>
            </a:r>
            <a:r>
              <a:rPr lang="en-US" altLang="ko-KR" sz="2000" dirty="0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Segoe UI Symbol"/>
              </a:rPr>
              <a:t>   </a:t>
            </a:r>
            <a:endParaRPr lang="en-US" altLang="ko-KR" dirty="0">
              <a:solidFill>
                <a:schemeClr val="tx2">
                  <a:lumMod val="75000"/>
                </a:schemeClr>
              </a:solidFill>
              <a:latin typeface="a타이틀고딕2" panose="02020600000000000000" pitchFamily="18" charset="-127"/>
              <a:ea typeface="a타이틀고딕2" panose="02020600000000000000" pitchFamily="18" charset="-127"/>
              <a:cs typeface="Segoe UI Symbol"/>
            </a:endParaRPr>
          </a:p>
        </p:txBody>
      </p:sp>
      <p:pic>
        <p:nvPicPr>
          <p:cNvPr id="4098" name="Picture 2" descr="Image result for 5 fold cross validation">
            <a:extLst>
              <a:ext uri="{FF2B5EF4-FFF2-40B4-BE49-F238E27FC236}">
                <a16:creationId xmlns:a16="http://schemas.microsoft.com/office/drawing/2014/main" id="{C2C2E840-C97B-4706-9EC9-7EB0E55715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4148" y="3543976"/>
            <a:ext cx="4831391" cy="2718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1FCDAA2-2DCD-4D45-AB8E-73FD682F3D43}"/>
              </a:ext>
            </a:extLst>
          </p:cNvPr>
          <p:cNvSpPr txBox="1"/>
          <p:nvPr/>
        </p:nvSpPr>
        <p:spPr>
          <a:xfrm>
            <a:off x="7404422" y="3174644"/>
            <a:ext cx="1270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5-Fold CV</a:t>
            </a:r>
            <a:endParaRPr lang="ko-KR" altLang="en-US" dirty="0">
              <a:solidFill>
                <a:schemeClr val="tx2">
                  <a:lumMod val="75000"/>
                </a:schemeClr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286960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447F096E-9CD6-4343-9284-6174DB2F54E2}"/>
              </a:ext>
            </a:extLst>
          </p:cNvPr>
          <p:cNvCxnSpPr>
            <a:cxnSpLocks/>
          </p:cNvCxnSpPr>
          <p:nvPr/>
        </p:nvCxnSpPr>
        <p:spPr>
          <a:xfrm>
            <a:off x="264160" y="904240"/>
            <a:ext cx="4257040" cy="0"/>
          </a:xfrm>
          <a:prstGeom prst="line">
            <a:avLst/>
          </a:prstGeom>
          <a:ln w="25400">
            <a:solidFill>
              <a:srgbClr val="494B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15019F1D-FB32-4979-80C6-CB5D06BC67CE}"/>
              </a:ext>
            </a:extLst>
          </p:cNvPr>
          <p:cNvSpPr txBox="1"/>
          <p:nvPr/>
        </p:nvSpPr>
        <p:spPr>
          <a:xfrm>
            <a:off x="457200" y="189755"/>
            <a:ext cx="4399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494B69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3. </a:t>
            </a:r>
            <a:r>
              <a:rPr lang="ko-KR" altLang="en-US" sz="3600" dirty="0">
                <a:solidFill>
                  <a:srgbClr val="494B69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모델링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4F72B3D-D414-452F-8753-FFA497A66351}"/>
              </a:ext>
            </a:extLst>
          </p:cNvPr>
          <p:cNvSpPr/>
          <p:nvPr/>
        </p:nvSpPr>
        <p:spPr>
          <a:xfrm>
            <a:off x="991981" y="1400145"/>
            <a:ext cx="98080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41300"/>
            <a:r>
              <a:rPr lang="ko-KR" altLang="en-US" sz="2000" dirty="0">
                <a:solidFill>
                  <a:srgbClr val="9F5B72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Segoe UI Symbol"/>
              </a:rPr>
              <a:t>▰ </a:t>
            </a:r>
            <a:r>
              <a:rPr lang="en-US" altLang="ko-KR" sz="2000" dirty="0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Segoe UI Symbol"/>
              </a:rPr>
              <a:t>Ridge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Segoe UI Symbol"/>
              </a:rPr>
              <a:t> 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Segoe UI Symbol"/>
              </a:rPr>
              <a:t>: </a:t>
            </a:r>
            <a:r>
              <a:rPr lang="el-GR" altLang="ko-KR" dirty="0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Segoe UI Symbol"/>
              </a:rPr>
              <a:t>λ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Segoe UI Symbol"/>
              </a:rPr>
              <a:t> = 0.1, 1, 10, 100 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Segoe UI Symbol"/>
              </a:rPr>
              <a:t>확인</a:t>
            </a:r>
            <a:endParaRPr lang="en-US" altLang="ko-KR" dirty="0">
              <a:solidFill>
                <a:schemeClr val="tx2">
                  <a:lumMod val="75000"/>
                </a:schemeClr>
              </a:solidFill>
              <a:latin typeface="a타이틀고딕2" panose="02020600000000000000" pitchFamily="18" charset="-127"/>
              <a:ea typeface="a타이틀고딕2" panose="02020600000000000000" pitchFamily="18" charset="-127"/>
              <a:cs typeface="Segoe UI Symbo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442C12-6861-4C7A-9B7F-04D56801B585}"/>
              </a:ext>
            </a:extLst>
          </p:cNvPr>
          <p:cNvSpPr txBox="1"/>
          <p:nvPr/>
        </p:nvSpPr>
        <p:spPr>
          <a:xfrm>
            <a:off x="4673600" y="251310"/>
            <a:ext cx="5892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9F5B72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(1) Linear</a:t>
            </a:r>
            <a:r>
              <a:rPr lang="ko-KR" altLang="en-US" sz="3200" dirty="0">
                <a:solidFill>
                  <a:srgbClr val="9F5B72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 </a:t>
            </a:r>
            <a:r>
              <a:rPr lang="en-US" altLang="ko-KR" sz="3200" dirty="0">
                <a:solidFill>
                  <a:srgbClr val="9F5B72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Regression</a:t>
            </a:r>
            <a:endParaRPr lang="ko-KR" altLang="en-US" sz="3200" dirty="0">
              <a:solidFill>
                <a:srgbClr val="9F5B72"/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E46F3FD8-09CE-4CE1-9B5B-186A35A065C1}"/>
              </a:ext>
            </a:extLst>
          </p:cNvPr>
          <p:cNvCxnSpPr>
            <a:cxnSpLocks/>
          </p:cNvCxnSpPr>
          <p:nvPr/>
        </p:nvCxnSpPr>
        <p:spPr>
          <a:xfrm>
            <a:off x="4663440" y="904240"/>
            <a:ext cx="7203440" cy="0"/>
          </a:xfrm>
          <a:prstGeom prst="line">
            <a:avLst/>
          </a:prstGeom>
          <a:ln w="25400">
            <a:solidFill>
              <a:srgbClr val="9F5B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>
            <a:extLst>
              <a:ext uri="{FF2B5EF4-FFF2-40B4-BE49-F238E27FC236}">
                <a16:creationId xmlns:a16="http://schemas.microsoft.com/office/drawing/2014/main" id="{CDC58B7F-7F0E-4478-82AC-FD35E601CD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90" t="6613" r="23809" b="-6613"/>
          <a:stretch/>
        </p:blipFill>
        <p:spPr bwMode="auto">
          <a:xfrm>
            <a:off x="2656840" y="1800255"/>
            <a:ext cx="6616368" cy="1103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C1F4E7BE-531D-494E-9D1E-BC72F4E206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5" r="25201"/>
          <a:stretch/>
        </p:blipFill>
        <p:spPr bwMode="auto">
          <a:xfrm>
            <a:off x="2475170" y="3501139"/>
            <a:ext cx="6841719" cy="1012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C31D409C-F7C0-41FB-8FDF-E518E7FB320B}"/>
              </a:ext>
            </a:extLst>
          </p:cNvPr>
          <p:cNvSpPr/>
          <p:nvPr/>
        </p:nvSpPr>
        <p:spPr>
          <a:xfrm>
            <a:off x="991981" y="3017583"/>
            <a:ext cx="98080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41300"/>
            <a:r>
              <a:rPr lang="ko-KR" altLang="en-US" sz="2000" dirty="0">
                <a:solidFill>
                  <a:srgbClr val="9F5B72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Segoe UI Symbol"/>
              </a:rPr>
              <a:t>▰ </a:t>
            </a:r>
            <a:r>
              <a:rPr lang="en-US" altLang="ko-KR" sz="2000" dirty="0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Segoe UI Symbol"/>
              </a:rPr>
              <a:t>Lasso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Segoe UI Symbol"/>
              </a:rPr>
              <a:t> 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Segoe UI Symbol"/>
              </a:rPr>
              <a:t>: </a:t>
            </a:r>
            <a:r>
              <a:rPr lang="el-GR" altLang="ko-KR" dirty="0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Segoe UI Symbol"/>
              </a:rPr>
              <a:t>λ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Segoe UI Symbol"/>
              </a:rPr>
              <a:t> = 0.07, 0.1, 0.5, 1, 3 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Segoe UI Symbol"/>
              </a:rPr>
              <a:t>확인</a:t>
            </a:r>
            <a:endParaRPr lang="en-US" altLang="ko-KR" dirty="0">
              <a:solidFill>
                <a:schemeClr val="tx2">
                  <a:lumMod val="75000"/>
                </a:schemeClr>
              </a:solidFill>
              <a:latin typeface="a타이틀고딕2" panose="02020600000000000000" pitchFamily="18" charset="-127"/>
              <a:ea typeface="a타이틀고딕2" panose="02020600000000000000" pitchFamily="18" charset="-127"/>
              <a:cs typeface="Segoe UI Symbol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02838AF-AB9A-4597-997D-C147B39D97A1}"/>
              </a:ext>
            </a:extLst>
          </p:cNvPr>
          <p:cNvSpPr/>
          <p:nvPr/>
        </p:nvSpPr>
        <p:spPr>
          <a:xfrm>
            <a:off x="991981" y="4771333"/>
            <a:ext cx="98080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41300"/>
            <a:r>
              <a:rPr lang="ko-KR" altLang="en-US" sz="2000" dirty="0">
                <a:solidFill>
                  <a:srgbClr val="9F5B72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Segoe UI Symbol"/>
              </a:rPr>
              <a:t>▰ </a:t>
            </a:r>
            <a:r>
              <a:rPr lang="en-US" altLang="ko-KR" sz="2000" dirty="0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Segoe UI Symbol"/>
              </a:rPr>
              <a:t>Elastic Net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Segoe UI Symbol"/>
              </a:rPr>
              <a:t> </a:t>
            </a:r>
            <a:endParaRPr lang="en-US" altLang="ko-KR" dirty="0">
              <a:solidFill>
                <a:schemeClr val="tx2">
                  <a:lumMod val="75000"/>
                </a:schemeClr>
              </a:solidFill>
              <a:latin typeface="a타이틀고딕2" panose="02020600000000000000" pitchFamily="18" charset="-127"/>
              <a:ea typeface="a타이틀고딕2" panose="02020600000000000000" pitchFamily="18" charset="-127"/>
              <a:cs typeface="Segoe UI Symbol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CC67A5A-4AFC-4266-A79E-444FFCA224D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150" b="3439"/>
          <a:stretch/>
        </p:blipFill>
        <p:spPr>
          <a:xfrm>
            <a:off x="3607905" y="4983630"/>
            <a:ext cx="3548852" cy="109172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B911583C-3B7B-4084-9AD4-377AF8E10F8D}"/>
              </a:ext>
            </a:extLst>
          </p:cNvPr>
          <p:cNvSpPr/>
          <p:nvPr/>
        </p:nvSpPr>
        <p:spPr>
          <a:xfrm>
            <a:off x="8068697" y="3527679"/>
            <a:ext cx="1204512" cy="1073081"/>
          </a:xfrm>
          <a:prstGeom prst="rect">
            <a:avLst/>
          </a:prstGeom>
          <a:noFill/>
          <a:ln w="22225">
            <a:solidFill>
              <a:srgbClr val="9F5B7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2EAEF79-B50C-4E35-9235-2717DC3822AF}"/>
              </a:ext>
            </a:extLst>
          </p:cNvPr>
          <p:cNvSpPr/>
          <p:nvPr/>
        </p:nvSpPr>
        <p:spPr>
          <a:xfrm>
            <a:off x="8068697" y="1722569"/>
            <a:ext cx="1204512" cy="1073081"/>
          </a:xfrm>
          <a:prstGeom prst="rect">
            <a:avLst/>
          </a:prstGeom>
          <a:noFill/>
          <a:ln w="22225">
            <a:solidFill>
              <a:srgbClr val="9F5B7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F44FA56-3973-4222-AF0D-B6D6A57418FE}"/>
              </a:ext>
            </a:extLst>
          </p:cNvPr>
          <p:cNvSpPr/>
          <p:nvPr/>
        </p:nvSpPr>
        <p:spPr>
          <a:xfrm>
            <a:off x="7311887" y="5216996"/>
            <a:ext cx="4445000" cy="812800"/>
          </a:xfrm>
          <a:prstGeom prst="rect">
            <a:avLst/>
          </a:prstGeom>
          <a:solidFill>
            <a:srgbClr val="D870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15</a:t>
            </a:r>
            <a:r>
              <a:rPr lang="ko-KR" altLang="en-US" dirty="0">
                <a:solidFill>
                  <a:schemeClr val="bg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개의 모델</a:t>
            </a:r>
            <a:r>
              <a:rPr lang="en-US" altLang="ko-KR" dirty="0">
                <a:solidFill>
                  <a:schemeClr val="bg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, </a:t>
            </a:r>
            <a:r>
              <a:rPr lang="el-GR" altLang="ko-KR" dirty="0">
                <a:solidFill>
                  <a:schemeClr val="bg1"/>
                </a:solidFill>
                <a:latin typeface="a타이틀고딕2" panose="02020600000000000000" pitchFamily="18" charset="-127"/>
                <a:ea typeface="맑은 고딕" panose="020B0503020000020004" pitchFamily="50" charset="-127"/>
              </a:rPr>
              <a:t>α</a:t>
            </a:r>
            <a:r>
              <a:rPr lang="en-US" altLang="ko-KR" dirty="0">
                <a:solidFill>
                  <a:schemeClr val="bg1"/>
                </a:solidFill>
                <a:latin typeface="a타이틀고딕2" panose="02020600000000000000" pitchFamily="18" charset="-127"/>
                <a:ea typeface="맑은 고딕" panose="020B0503020000020004" pitchFamily="50" charset="-127"/>
              </a:rPr>
              <a:t>=0.07</a:t>
            </a:r>
            <a:r>
              <a:rPr lang="ko-KR" altLang="en-US" dirty="0" err="1">
                <a:solidFill>
                  <a:schemeClr val="bg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일때</a:t>
            </a:r>
            <a:r>
              <a:rPr lang="ko-KR" altLang="en-US" dirty="0">
                <a:solidFill>
                  <a:schemeClr val="bg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Lasso</a:t>
            </a: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RMSE 496,537 </a:t>
            </a:r>
            <a:endParaRPr lang="ko-KR" altLang="en-US" dirty="0">
              <a:solidFill>
                <a:schemeClr val="bg1"/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162480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447F096E-9CD6-4343-9284-6174DB2F54E2}"/>
              </a:ext>
            </a:extLst>
          </p:cNvPr>
          <p:cNvCxnSpPr>
            <a:cxnSpLocks/>
          </p:cNvCxnSpPr>
          <p:nvPr/>
        </p:nvCxnSpPr>
        <p:spPr>
          <a:xfrm>
            <a:off x="264160" y="904240"/>
            <a:ext cx="4257040" cy="0"/>
          </a:xfrm>
          <a:prstGeom prst="line">
            <a:avLst/>
          </a:prstGeom>
          <a:ln w="25400">
            <a:solidFill>
              <a:srgbClr val="494B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15019F1D-FB32-4979-80C6-CB5D06BC67CE}"/>
              </a:ext>
            </a:extLst>
          </p:cNvPr>
          <p:cNvSpPr txBox="1"/>
          <p:nvPr/>
        </p:nvSpPr>
        <p:spPr>
          <a:xfrm>
            <a:off x="457200" y="189755"/>
            <a:ext cx="4399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494B69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3. </a:t>
            </a:r>
            <a:r>
              <a:rPr lang="ko-KR" altLang="en-US" sz="3600" dirty="0">
                <a:solidFill>
                  <a:srgbClr val="494B69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모델링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4F72B3D-D414-452F-8753-FFA497A66351}"/>
              </a:ext>
            </a:extLst>
          </p:cNvPr>
          <p:cNvSpPr/>
          <p:nvPr/>
        </p:nvSpPr>
        <p:spPr>
          <a:xfrm>
            <a:off x="991981" y="1400145"/>
            <a:ext cx="10636802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ko-KR" altLang="en-US" sz="2000" dirty="0">
                <a:solidFill>
                  <a:srgbClr val="9F5B72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Segoe UI Symbol"/>
              </a:rPr>
              <a:t>▰ </a:t>
            </a:r>
            <a:r>
              <a:rPr lang="en-US" altLang="ko-KR" sz="2000" dirty="0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Segoe UI Symbol"/>
              </a:rPr>
              <a:t>Random Forest</a:t>
            </a:r>
          </a:p>
          <a:p>
            <a:pPr marL="241300"/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Segoe UI Symbol"/>
              </a:rPr>
              <a:t> </a:t>
            </a:r>
            <a:endParaRPr lang="en-US" altLang="ko-KR" dirty="0">
              <a:solidFill>
                <a:schemeClr val="tx2">
                  <a:lumMod val="75000"/>
                </a:schemeClr>
              </a:solidFill>
              <a:latin typeface="a타이틀고딕2" panose="02020600000000000000" pitchFamily="18" charset="-127"/>
              <a:ea typeface="a타이틀고딕2" panose="02020600000000000000" pitchFamily="18" charset="-127"/>
              <a:cs typeface="Segoe UI Symbo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442C12-6861-4C7A-9B7F-04D56801B585}"/>
              </a:ext>
            </a:extLst>
          </p:cNvPr>
          <p:cNvSpPr txBox="1"/>
          <p:nvPr/>
        </p:nvSpPr>
        <p:spPr>
          <a:xfrm>
            <a:off x="4673599" y="251310"/>
            <a:ext cx="65642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9F5B72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(2) Ensemble – Random Forest</a:t>
            </a:r>
            <a:endParaRPr lang="ko-KR" altLang="en-US" sz="3200" dirty="0">
              <a:solidFill>
                <a:srgbClr val="9F5B72"/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E46F3FD8-09CE-4CE1-9B5B-186A35A065C1}"/>
              </a:ext>
            </a:extLst>
          </p:cNvPr>
          <p:cNvCxnSpPr>
            <a:cxnSpLocks/>
          </p:cNvCxnSpPr>
          <p:nvPr/>
        </p:nvCxnSpPr>
        <p:spPr>
          <a:xfrm>
            <a:off x="4663440" y="904240"/>
            <a:ext cx="7203440" cy="0"/>
          </a:xfrm>
          <a:prstGeom prst="line">
            <a:avLst/>
          </a:prstGeom>
          <a:ln w="25400">
            <a:solidFill>
              <a:srgbClr val="9F5B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B94A681-9F19-42F5-9FA0-C4DE82B23065}"/>
              </a:ext>
            </a:extLst>
          </p:cNvPr>
          <p:cNvSpPr/>
          <p:nvPr/>
        </p:nvSpPr>
        <p:spPr>
          <a:xfrm>
            <a:off x="7321826" y="5547360"/>
            <a:ext cx="4445000" cy="812800"/>
          </a:xfrm>
          <a:prstGeom prst="rect">
            <a:avLst/>
          </a:prstGeom>
          <a:solidFill>
            <a:srgbClr val="D870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최종 </a:t>
            </a:r>
            <a:r>
              <a:rPr lang="en-US" altLang="ko-KR" dirty="0">
                <a:solidFill>
                  <a:schemeClr val="bg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RMSE </a:t>
            </a:r>
            <a:r>
              <a:rPr lang="ko-KR" altLang="en-US" dirty="0"/>
              <a:t> </a:t>
            </a:r>
            <a:endParaRPr lang="ko-KR" altLang="en-US" dirty="0">
              <a:solidFill>
                <a:schemeClr val="bg1"/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pic>
        <p:nvPicPr>
          <p:cNvPr id="9218" name="Picture 2" descr="Image result for random forest regression">
            <a:extLst>
              <a:ext uri="{FF2B5EF4-FFF2-40B4-BE49-F238E27FC236}">
                <a16:creationId xmlns:a16="http://schemas.microsoft.com/office/drawing/2014/main" id="{3E0ECA55-CBE2-420E-8A48-736A899931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981" y="2077253"/>
            <a:ext cx="5400675" cy="312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24613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447F096E-9CD6-4343-9284-6174DB2F54E2}"/>
              </a:ext>
            </a:extLst>
          </p:cNvPr>
          <p:cNvCxnSpPr>
            <a:cxnSpLocks/>
          </p:cNvCxnSpPr>
          <p:nvPr/>
        </p:nvCxnSpPr>
        <p:spPr>
          <a:xfrm>
            <a:off x="264160" y="904240"/>
            <a:ext cx="4257040" cy="0"/>
          </a:xfrm>
          <a:prstGeom prst="line">
            <a:avLst/>
          </a:prstGeom>
          <a:ln w="25400">
            <a:solidFill>
              <a:srgbClr val="494B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15019F1D-FB32-4979-80C6-CB5D06BC67CE}"/>
              </a:ext>
            </a:extLst>
          </p:cNvPr>
          <p:cNvSpPr txBox="1"/>
          <p:nvPr/>
        </p:nvSpPr>
        <p:spPr>
          <a:xfrm>
            <a:off x="457200" y="189755"/>
            <a:ext cx="4399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494B69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3. </a:t>
            </a:r>
            <a:r>
              <a:rPr lang="ko-KR" altLang="en-US" sz="3600" dirty="0">
                <a:solidFill>
                  <a:srgbClr val="494B69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모델링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4F72B3D-D414-452F-8753-FFA497A66351}"/>
              </a:ext>
            </a:extLst>
          </p:cNvPr>
          <p:cNvSpPr/>
          <p:nvPr/>
        </p:nvSpPr>
        <p:spPr>
          <a:xfrm>
            <a:off x="991981" y="1400145"/>
            <a:ext cx="10080210" cy="15388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41300"/>
            <a:r>
              <a:rPr lang="ko-KR" altLang="en-US" sz="2000" dirty="0">
                <a:solidFill>
                  <a:srgbClr val="9F5B72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Segoe UI Symbol"/>
              </a:rPr>
              <a:t>▰ </a:t>
            </a:r>
            <a:r>
              <a:rPr lang="en-US" altLang="ko-KR" sz="2000" dirty="0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Segoe UI Symbol"/>
              </a:rPr>
              <a:t>Boosting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Segoe UI Symbol"/>
              </a:rPr>
              <a:t> 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Segoe UI Symbol"/>
              </a:rPr>
              <a:t>: Decision Tree 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Segoe UI Symbol"/>
              </a:rPr>
              <a:t>기반으로 여러 개의 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Segoe UI Symbol"/>
              </a:rPr>
              <a:t>weak-learner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Segoe UI Symbol"/>
              </a:rPr>
              <a:t>를 순차적으로 학습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Segoe UI Symbol"/>
              </a:rPr>
              <a:t>-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Segoe UI Symbol"/>
              </a:rPr>
              <a:t>예측하면서 잘못 예측한 데이터에 가중치를 부여해 오류를 개선해 나가는 학습 방법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Segoe UI Symbol"/>
              </a:rPr>
              <a:t>, 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Segoe UI Symbol"/>
              </a:rPr>
              <a:t>그 중 최근에 각광 받는 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Segoe UI Symbol"/>
              </a:rPr>
              <a:t>XG Boost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Segoe UI Symbol"/>
              </a:rPr>
              <a:t>와 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Segoe UI Symbol"/>
              </a:rPr>
              <a:t>Light GBM 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Segoe UI Symbol"/>
              </a:rPr>
              <a:t>모델 사용</a:t>
            </a:r>
            <a:endParaRPr lang="en-US" altLang="ko-KR" dirty="0">
              <a:solidFill>
                <a:schemeClr val="tx2">
                  <a:lumMod val="75000"/>
                </a:schemeClr>
              </a:solidFill>
              <a:latin typeface="a타이틀고딕2" panose="02020600000000000000" pitchFamily="18" charset="-127"/>
              <a:ea typeface="a타이틀고딕2" panose="02020600000000000000" pitchFamily="18" charset="-127"/>
              <a:cs typeface="Segoe UI Symbol"/>
            </a:endParaRPr>
          </a:p>
          <a:p>
            <a:pPr marL="241300"/>
            <a:endParaRPr lang="en-US" altLang="ko-KR" dirty="0">
              <a:solidFill>
                <a:schemeClr val="tx2">
                  <a:lumMod val="75000"/>
                </a:schemeClr>
              </a:solidFill>
              <a:latin typeface="a타이틀고딕2" panose="02020600000000000000" pitchFamily="18" charset="-127"/>
              <a:ea typeface="a타이틀고딕2" panose="02020600000000000000" pitchFamily="18" charset="-127"/>
              <a:cs typeface="Segoe UI Symbol"/>
            </a:endParaRPr>
          </a:p>
          <a:p>
            <a:pPr marL="241300"/>
            <a:r>
              <a:rPr lang="ko-KR" altLang="en-US" sz="2000" dirty="0">
                <a:solidFill>
                  <a:srgbClr val="9F5B72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Segoe UI Symbol"/>
              </a:rPr>
              <a:t>▰ </a:t>
            </a:r>
            <a:r>
              <a:rPr lang="en-US" altLang="ko-KR" sz="2000" dirty="0" err="1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Segoe UI Symbol"/>
              </a:rPr>
              <a:t>Hyperparmeter</a:t>
            </a:r>
            <a:r>
              <a:rPr lang="en-US" altLang="ko-KR" sz="2000" dirty="0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Segoe UI Symbol"/>
              </a:rPr>
              <a:t> Tuning : 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Segoe UI Symbol"/>
              </a:rPr>
              <a:t>Bayesian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Segoe UI Symbol"/>
              </a:rPr>
              <a:t> 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Segoe UI Symbol"/>
              </a:rPr>
              <a:t>Optimization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442C12-6861-4C7A-9B7F-04D56801B585}"/>
              </a:ext>
            </a:extLst>
          </p:cNvPr>
          <p:cNvSpPr txBox="1"/>
          <p:nvPr/>
        </p:nvSpPr>
        <p:spPr>
          <a:xfrm>
            <a:off x="4673599" y="251310"/>
            <a:ext cx="68292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9F5B72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(2) Ensemble – Gradient Boosting</a:t>
            </a:r>
            <a:endParaRPr lang="ko-KR" altLang="en-US" sz="3200" dirty="0">
              <a:solidFill>
                <a:srgbClr val="9F5B72"/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E46F3FD8-09CE-4CE1-9B5B-186A35A065C1}"/>
              </a:ext>
            </a:extLst>
          </p:cNvPr>
          <p:cNvCxnSpPr>
            <a:cxnSpLocks/>
          </p:cNvCxnSpPr>
          <p:nvPr/>
        </p:nvCxnSpPr>
        <p:spPr>
          <a:xfrm>
            <a:off x="4663440" y="904240"/>
            <a:ext cx="7203440" cy="0"/>
          </a:xfrm>
          <a:prstGeom prst="line">
            <a:avLst/>
          </a:prstGeom>
          <a:ln w="25400">
            <a:solidFill>
              <a:srgbClr val="9F5B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BE82551-8286-4392-ACA5-CDA4808CADF7}"/>
              </a:ext>
            </a:extLst>
          </p:cNvPr>
          <p:cNvSpPr/>
          <p:nvPr/>
        </p:nvSpPr>
        <p:spPr>
          <a:xfrm>
            <a:off x="7311887" y="5216996"/>
            <a:ext cx="4445000" cy="812800"/>
          </a:xfrm>
          <a:prstGeom prst="rect">
            <a:avLst/>
          </a:prstGeom>
          <a:solidFill>
            <a:srgbClr val="D870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2</a:t>
            </a:r>
            <a:r>
              <a:rPr lang="ko-KR" altLang="en-US" dirty="0">
                <a:solidFill>
                  <a:schemeClr val="bg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개의 모델</a:t>
            </a:r>
            <a:r>
              <a:rPr lang="en-US" altLang="ko-KR" dirty="0">
                <a:solidFill>
                  <a:schemeClr val="bg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,  Light GBM </a:t>
            </a:r>
            <a:r>
              <a:rPr lang="ko-KR" altLang="en-US" dirty="0">
                <a:solidFill>
                  <a:schemeClr val="bg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모델에서 </a:t>
            </a:r>
            <a:endParaRPr lang="en-US" altLang="ko-KR" dirty="0">
              <a:solidFill>
                <a:schemeClr val="bg1"/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최종 </a:t>
            </a:r>
            <a:r>
              <a:rPr lang="en-US" altLang="ko-KR" dirty="0">
                <a:solidFill>
                  <a:schemeClr val="bg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RMSE </a:t>
            </a:r>
            <a:r>
              <a:rPr lang="en-US" altLang="ko-KR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381,170</a:t>
            </a:r>
            <a:endParaRPr lang="ko-KR" altLang="en-US" dirty="0">
              <a:solidFill>
                <a:schemeClr val="bg1"/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DBB0E61B-043F-4BB6-8AA9-11889F3AA3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7144" y="3098276"/>
            <a:ext cx="7483751" cy="2118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41885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447F096E-9CD6-4343-9284-6174DB2F54E2}"/>
              </a:ext>
            </a:extLst>
          </p:cNvPr>
          <p:cNvCxnSpPr>
            <a:cxnSpLocks/>
          </p:cNvCxnSpPr>
          <p:nvPr/>
        </p:nvCxnSpPr>
        <p:spPr>
          <a:xfrm>
            <a:off x="264160" y="904240"/>
            <a:ext cx="4257040" cy="0"/>
          </a:xfrm>
          <a:prstGeom prst="line">
            <a:avLst/>
          </a:prstGeom>
          <a:ln w="25400">
            <a:solidFill>
              <a:srgbClr val="494B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15019F1D-FB32-4979-80C6-CB5D06BC67CE}"/>
              </a:ext>
            </a:extLst>
          </p:cNvPr>
          <p:cNvSpPr txBox="1"/>
          <p:nvPr/>
        </p:nvSpPr>
        <p:spPr>
          <a:xfrm>
            <a:off x="457200" y="189755"/>
            <a:ext cx="4399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494B69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3. </a:t>
            </a:r>
            <a:r>
              <a:rPr lang="ko-KR" altLang="en-US" sz="3600" dirty="0">
                <a:solidFill>
                  <a:srgbClr val="494B69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모델링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4F72B3D-D414-452F-8753-FFA497A66351}"/>
              </a:ext>
            </a:extLst>
          </p:cNvPr>
          <p:cNvSpPr/>
          <p:nvPr/>
        </p:nvSpPr>
        <p:spPr>
          <a:xfrm>
            <a:off x="991981" y="1400145"/>
            <a:ext cx="10080210" cy="984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41300"/>
            <a:r>
              <a:rPr lang="ko-KR" altLang="en-US" sz="2000" dirty="0">
                <a:solidFill>
                  <a:srgbClr val="9F5B72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Segoe UI Symbol"/>
              </a:rPr>
              <a:t>▰ </a:t>
            </a:r>
            <a:r>
              <a:rPr lang="en-US" altLang="ko-KR" sz="2000" dirty="0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Segoe UI Symbol"/>
              </a:rPr>
              <a:t>Neural Network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Segoe UI Symbol"/>
              </a:rPr>
              <a:t> </a:t>
            </a:r>
            <a:endParaRPr lang="en-US" altLang="ko-KR" dirty="0">
              <a:solidFill>
                <a:schemeClr val="tx2">
                  <a:lumMod val="75000"/>
                </a:schemeClr>
              </a:solidFill>
              <a:latin typeface="a타이틀고딕2" panose="02020600000000000000" pitchFamily="18" charset="-127"/>
              <a:ea typeface="a타이틀고딕2" panose="02020600000000000000" pitchFamily="18" charset="-127"/>
              <a:cs typeface="Segoe UI Symbol"/>
            </a:endParaRPr>
          </a:p>
          <a:p>
            <a:pPr marL="241300"/>
            <a:r>
              <a:rPr lang="ko-KR" altLang="en-US" sz="2000" dirty="0">
                <a:solidFill>
                  <a:srgbClr val="9F5B72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Segoe UI Symbol"/>
              </a:rPr>
              <a:t>▰ </a:t>
            </a:r>
            <a:r>
              <a:rPr lang="ko-KR" altLang="en-US" sz="2000" dirty="0" err="1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Segoe UI Symbol"/>
              </a:rPr>
              <a:t>전처리</a:t>
            </a:r>
            <a:r>
              <a:rPr lang="en-US" altLang="ko-KR" sz="2000" dirty="0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Segoe UI Symbol"/>
              </a:rPr>
              <a:t>: </a:t>
            </a:r>
            <a:r>
              <a:rPr lang="en-US" altLang="ko-KR" dirty="0" err="1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Segoe UI Symbol"/>
              </a:rPr>
              <a:t>Sklearn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Segoe UI Symbol"/>
              </a:rPr>
              <a:t> 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Standard Scaler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를 사용하여 독립 변수들을 표준정규분포로 변환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,</a:t>
            </a:r>
          </a:p>
          <a:p>
            <a:pPr marL="241300"/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Segoe UI Symbol"/>
              </a:rPr>
              <a:t> 	     PCA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Segoe UI Symbol"/>
              </a:rPr>
              <a:t>를 이용해 차원축소 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Segoe UI Symbol"/>
              </a:rPr>
              <a:t>-&gt; 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Segoe UI Symbol"/>
              </a:rPr>
              <a:t>변수 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Segoe UI Symbol"/>
              </a:rPr>
              <a:t>14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Segoe UI Symbol"/>
              </a:rPr>
              <a:t>개로 축소</a:t>
            </a:r>
            <a:endParaRPr lang="en-US" altLang="ko-KR" dirty="0">
              <a:solidFill>
                <a:schemeClr val="tx2">
                  <a:lumMod val="75000"/>
                </a:schemeClr>
              </a:solidFill>
              <a:latin typeface="a타이틀고딕2" panose="02020600000000000000" pitchFamily="18" charset="-127"/>
              <a:ea typeface="a타이틀고딕2" panose="02020600000000000000" pitchFamily="18" charset="-127"/>
              <a:cs typeface="Segoe UI Symbo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442C12-6861-4C7A-9B7F-04D56801B585}"/>
              </a:ext>
            </a:extLst>
          </p:cNvPr>
          <p:cNvSpPr txBox="1"/>
          <p:nvPr/>
        </p:nvSpPr>
        <p:spPr>
          <a:xfrm>
            <a:off x="4673600" y="251310"/>
            <a:ext cx="5892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9F5B72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(3) Neural Network</a:t>
            </a:r>
            <a:endParaRPr lang="ko-KR" altLang="en-US" sz="3200" dirty="0">
              <a:solidFill>
                <a:srgbClr val="9F5B72"/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E46F3FD8-09CE-4CE1-9B5B-186A35A065C1}"/>
              </a:ext>
            </a:extLst>
          </p:cNvPr>
          <p:cNvCxnSpPr>
            <a:cxnSpLocks/>
          </p:cNvCxnSpPr>
          <p:nvPr/>
        </p:nvCxnSpPr>
        <p:spPr>
          <a:xfrm>
            <a:off x="4663440" y="904240"/>
            <a:ext cx="7203440" cy="0"/>
          </a:xfrm>
          <a:prstGeom prst="line">
            <a:avLst/>
          </a:prstGeom>
          <a:ln w="25400">
            <a:solidFill>
              <a:srgbClr val="9F5B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48" name="Picture 4" descr="Image result for neural network">
            <a:extLst>
              <a:ext uri="{FF2B5EF4-FFF2-40B4-BE49-F238E27FC236}">
                <a16:creationId xmlns:a16="http://schemas.microsoft.com/office/drawing/2014/main" id="{0918C274-3235-4F03-B269-BBC40DA2A4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385" y="2586178"/>
            <a:ext cx="5993015" cy="3859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Image result for pca">
            <a:extLst>
              <a:ext uri="{FF2B5EF4-FFF2-40B4-BE49-F238E27FC236}">
                <a16:creationId xmlns:a16="http://schemas.microsoft.com/office/drawing/2014/main" id="{BD3166BE-18A3-43D4-BF2D-43A987200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8974" y="3127993"/>
            <a:ext cx="4610100" cy="3133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3A004A1-A9D6-4F4B-A8C7-940BCC14B51B}"/>
              </a:ext>
            </a:extLst>
          </p:cNvPr>
          <p:cNvSpPr txBox="1"/>
          <p:nvPr/>
        </p:nvSpPr>
        <p:spPr>
          <a:xfrm>
            <a:off x="7367988" y="2696268"/>
            <a:ext cx="3813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Principal Component Analysis</a:t>
            </a:r>
            <a:endParaRPr lang="ko-KR" altLang="en-US" dirty="0">
              <a:solidFill>
                <a:schemeClr val="tx2">
                  <a:lumMod val="75000"/>
                </a:schemeClr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3AE491F-834B-4FBC-A3A5-5AEA6C3B13D9}"/>
              </a:ext>
            </a:extLst>
          </p:cNvPr>
          <p:cNvSpPr txBox="1"/>
          <p:nvPr/>
        </p:nvSpPr>
        <p:spPr>
          <a:xfrm>
            <a:off x="2656840" y="2696268"/>
            <a:ext cx="2461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Neural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 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Network</a:t>
            </a:r>
            <a:endParaRPr lang="ko-KR" altLang="en-US" dirty="0">
              <a:solidFill>
                <a:schemeClr val="tx2">
                  <a:lumMod val="75000"/>
                </a:schemeClr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796129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447F096E-9CD6-4343-9284-6174DB2F54E2}"/>
              </a:ext>
            </a:extLst>
          </p:cNvPr>
          <p:cNvCxnSpPr>
            <a:cxnSpLocks/>
          </p:cNvCxnSpPr>
          <p:nvPr/>
        </p:nvCxnSpPr>
        <p:spPr>
          <a:xfrm>
            <a:off x="264160" y="904240"/>
            <a:ext cx="4257040" cy="0"/>
          </a:xfrm>
          <a:prstGeom prst="line">
            <a:avLst/>
          </a:prstGeom>
          <a:ln w="25400">
            <a:solidFill>
              <a:srgbClr val="494B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15019F1D-FB32-4979-80C6-CB5D06BC67CE}"/>
              </a:ext>
            </a:extLst>
          </p:cNvPr>
          <p:cNvSpPr txBox="1"/>
          <p:nvPr/>
        </p:nvSpPr>
        <p:spPr>
          <a:xfrm>
            <a:off x="457200" y="189755"/>
            <a:ext cx="4399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494B69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3. </a:t>
            </a:r>
            <a:r>
              <a:rPr lang="ko-KR" altLang="en-US" sz="3600" dirty="0">
                <a:solidFill>
                  <a:srgbClr val="494B69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모델링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4F72B3D-D414-452F-8753-FFA497A66351}"/>
              </a:ext>
            </a:extLst>
          </p:cNvPr>
          <p:cNvSpPr/>
          <p:nvPr/>
        </p:nvSpPr>
        <p:spPr>
          <a:xfrm>
            <a:off x="991981" y="1400145"/>
            <a:ext cx="10636802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ko-KR" altLang="en-US" sz="2000" dirty="0">
                <a:solidFill>
                  <a:srgbClr val="9F5B72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Segoe UI Symbol"/>
              </a:rPr>
              <a:t>▰ </a:t>
            </a:r>
            <a:r>
              <a:rPr lang="en-US" altLang="ko-KR" sz="2000" dirty="0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Segoe UI Symbol"/>
              </a:rPr>
              <a:t>Neural Network </a:t>
            </a: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Segoe UI Symbol"/>
              </a:rPr>
              <a:t>모델링 </a:t>
            </a:r>
            <a:endParaRPr lang="en-US" altLang="ko-KR" sz="2000" dirty="0">
              <a:solidFill>
                <a:schemeClr val="tx2">
                  <a:lumMod val="75000"/>
                </a:schemeClr>
              </a:solidFill>
              <a:latin typeface="a타이틀고딕2" panose="02020600000000000000" pitchFamily="18" charset="-127"/>
              <a:ea typeface="a타이틀고딕2" panose="02020600000000000000" pitchFamily="18" charset="-127"/>
              <a:cs typeface="Segoe UI Symbol"/>
            </a:endParaRPr>
          </a:p>
          <a:p>
            <a:pPr fontAlgn="base"/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   Dense 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(4</a:t>
            </a:r>
            <a:r>
              <a:rPr lang="ko-KR" altLang="en-US" sz="1400" dirty="0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개의 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node)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  - Batch Normalization – Dense 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(4</a:t>
            </a:r>
            <a:r>
              <a:rPr lang="ko-KR" altLang="en-US" sz="1400" dirty="0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개의 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node) 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– Dense 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(1</a:t>
            </a:r>
            <a:r>
              <a:rPr lang="ko-KR" altLang="en-US" sz="1400" dirty="0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개의 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node) </a:t>
            </a:r>
            <a:endParaRPr lang="en-US" altLang="ko-KR" dirty="0">
              <a:solidFill>
                <a:schemeClr val="tx2">
                  <a:lumMod val="75000"/>
                </a:schemeClr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  <a:p>
            <a:pPr fontAlgn="base"/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     -&gt; 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총 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93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개의 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weight &amp; 8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개의 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bias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 , 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Activation Function: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 </a:t>
            </a:r>
            <a:r>
              <a:rPr lang="en-US" altLang="ko-KR" dirty="0" err="1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ReLU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 ,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 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Optimizer: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 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Adam</a:t>
            </a:r>
            <a:r>
              <a:rPr lang="en-US" altLang="ko-KR" sz="1200" dirty="0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( learning rate = 0.003 )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,     </a:t>
            </a:r>
          </a:p>
          <a:p>
            <a:pPr fontAlgn="base"/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         MSE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를 최소화하도록 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optimize, EPOCH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 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800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번</a:t>
            </a:r>
          </a:p>
          <a:p>
            <a:pPr marL="241300"/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Segoe UI Symbol"/>
              </a:rPr>
              <a:t> </a:t>
            </a:r>
            <a:endParaRPr lang="en-US" altLang="ko-KR" dirty="0">
              <a:solidFill>
                <a:schemeClr val="tx2">
                  <a:lumMod val="75000"/>
                </a:schemeClr>
              </a:solidFill>
              <a:latin typeface="a타이틀고딕2" panose="02020600000000000000" pitchFamily="18" charset="-127"/>
              <a:ea typeface="a타이틀고딕2" panose="02020600000000000000" pitchFamily="18" charset="-127"/>
              <a:cs typeface="Segoe UI Symbo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442C12-6861-4C7A-9B7F-04D56801B585}"/>
              </a:ext>
            </a:extLst>
          </p:cNvPr>
          <p:cNvSpPr txBox="1"/>
          <p:nvPr/>
        </p:nvSpPr>
        <p:spPr>
          <a:xfrm>
            <a:off x="4673600" y="251310"/>
            <a:ext cx="5892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9F5B72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(3) Neural Network</a:t>
            </a:r>
            <a:endParaRPr lang="ko-KR" altLang="en-US" sz="3200" dirty="0">
              <a:solidFill>
                <a:srgbClr val="9F5B72"/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E46F3FD8-09CE-4CE1-9B5B-186A35A065C1}"/>
              </a:ext>
            </a:extLst>
          </p:cNvPr>
          <p:cNvCxnSpPr>
            <a:cxnSpLocks/>
          </p:cNvCxnSpPr>
          <p:nvPr/>
        </p:nvCxnSpPr>
        <p:spPr>
          <a:xfrm>
            <a:off x="4663440" y="904240"/>
            <a:ext cx="7203440" cy="0"/>
          </a:xfrm>
          <a:prstGeom prst="line">
            <a:avLst/>
          </a:prstGeom>
          <a:ln w="25400">
            <a:solidFill>
              <a:srgbClr val="9F5B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3A004A1-A9D6-4F4B-A8C7-940BCC14B51B}"/>
              </a:ext>
            </a:extLst>
          </p:cNvPr>
          <p:cNvSpPr txBox="1"/>
          <p:nvPr/>
        </p:nvSpPr>
        <p:spPr>
          <a:xfrm>
            <a:off x="8053346" y="2749600"/>
            <a:ext cx="3813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모델 구조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3AE491F-834B-4FBC-A3A5-5AEA6C3B13D9}"/>
              </a:ext>
            </a:extLst>
          </p:cNvPr>
          <p:cNvSpPr txBox="1"/>
          <p:nvPr/>
        </p:nvSpPr>
        <p:spPr>
          <a:xfrm>
            <a:off x="3077597" y="2749600"/>
            <a:ext cx="2461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PCA</a:t>
            </a:r>
            <a:endParaRPr lang="ko-KR" altLang="en-US" dirty="0">
              <a:solidFill>
                <a:schemeClr val="tx2">
                  <a:lumMod val="75000"/>
                </a:schemeClr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77DDC80B-E265-4AEB-BE30-92DEC47F10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809" y="3212039"/>
            <a:ext cx="4419600" cy="2914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4210ACED-C8A3-4719-B3AF-3074AB5AE2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0382" y="3062317"/>
            <a:ext cx="5010150" cy="239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CB94A681-9F19-42F5-9FA0-C4DE82B23065}"/>
              </a:ext>
            </a:extLst>
          </p:cNvPr>
          <p:cNvSpPr/>
          <p:nvPr/>
        </p:nvSpPr>
        <p:spPr>
          <a:xfrm>
            <a:off x="7321826" y="5547360"/>
            <a:ext cx="4445000" cy="812800"/>
          </a:xfrm>
          <a:prstGeom prst="rect">
            <a:avLst/>
          </a:prstGeom>
          <a:solidFill>
            <a:srgbClr val="D870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최종 </a:t>
            </a:r>
            <a:r>
              <a:rPr lang="en-US" altLang="ko-KR" dirty="0">
                <a:solidFill>
                  <a:schemeClr val="bg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RMSE </a:t>
            </a:r>
            <a:r>
              <a:rPr lang="ko-KR" altLang="en-US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 </a:t>
            </a:r>
            <a:r>
              <a:rPr lang="en-US" altLang="ko-KR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453,773</a:t>
            </a:r>
            <a:r>
              <a:rPr lang="en-US" altLang="ko-KR" dirty="0">
                <a:solidFill>
                  <a:schemeClr val="bg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 </a:t>
            </a:r>
            <a:endParaRPr lang="ko-KR" altLang="en-US" dirty="0">
              <a:solidFill>
                <a:schemeClr val="bg1"/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794649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3">
            <a:extLst>
              <a:ext uri="{FF2B5EF4-FFF2-40B4-BE49-F238E27FC236}">
                <a16:creationId xmlns:a16="http://schemas.microsoft.com/office/drawing/2014/main" id="{6B9B6551-1771-4306-9E0B-366002B1383F}"/>
              </a:ext>
            </a:extLst>
          </p:cNvPr>
          <p:cNvSpPr/>
          <p:nvPr/>
        </p:nvSpPr>
        <p:spPr>
          <a:xfrm>
            <a:off x="1726249" y="2031542"/>
            <a:ext cx="762000" cy="608839"/>
          </a:xfrm>
          <a:prstGeom prst="rect">
            <a:avLst/>
          </a:prstGeom>
          <a:solidFill>
            <a:srgbClr val="494B69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타이틀고딕2" panose="02020600000000000000" pitchFamily="18" charset="-127"/>
                <a:ea typeface="a타이틀고딕2" panose="02020600000000000000" pitchFamily="18" charset="-127"/>
              </a:rPr>
              <a:t>1</a:t>
            </a:r>
          </a:p>
        </p:txBody>
      </p:sp>
      <p:sp>
        <p:nvSpPr>
          <p:cNvPr id="15" name="Rectangle 4">
            <a:extLst>
              <a:ext uri="{FF2B5EF4-FFF2-40B4-BE49-F238E27FC236}">
                <a16:creationId xmlns:a16="http://schemas.microsoft.com/office/drawing/2014/main" id="{9436A4A5-A7B9-46DC-AE74-249244B975BC}"/>
              </a:ext>
            </a:extLst>
          </p:cNvPr>
          <p:cNvSpPr/>
          <p:nvPr/>
        </p:nvSpPr>
        <p:spPr>
          <a:xfrm>
            <a:off x="2473961" y="2031542"/>
            <a:ext cx="7600951" cy="608839"/>
          </a:xfrm>
          <a:prstGeom prst="rect">
            <a:avLst/>
          </a:prstGeom>
          <a:pattFill prst="pct75">
            <a:fgClr>
              <a:srgbClr val="FFFFFF">
                <a:lumMod val="95000"/>
              </a:srgbClr>
            </a:fgClr>
            <a:bgClr>
              <a:srgbClr val="FFFFFF"/>
            </a:bgClr>
          </a:patt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kern="0" noProof="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  데이터 확보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16" name="Rectangle 33">
            <a:extLst>
              <a:ext uri="{FF2B5EF4-FFF2-40B4-BE49-F238E27FC236}">
                <a16:creationId xmlns:a16="http://schemas.microsoft.com/office/drawing/2014/main" id="{E73024DD-0A45-498E-AA79-C939F0B2F99D}"/>
              </a:ext>
            </a:extLst>
          </p:cNvPr>
          <p:cNvSpPr/>
          <p:nvPr/>
        </p:nvSpPr>
        <p:spPr>
          <a:xfrm>
            <a:off x="1726249" y="2724944"/>
            <a:ext cx="762000" cy="608839"/>
          </a:xfrm>
          <a:prstGeom prst="rect">
            <a:avLst/>
          </a:prstGeom>
          <a:solidFill>
            <a:schemeClr val="bg2">
              <a:lumMod val="75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SY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타이틀고딕2" panose="02020600000000000000" pitchFamily="18" charset="-127"/>
                <a:ea typeface="a타이틀고딕2" panose="02020600000000000000" pitchFamily="18" charset="-127"/>
              </a:rPr>
              <a:t>2</a:t>
            </a:r>
            <a:endParaRPr kumimoji="0" lang="en-US" sz="24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17" name="Rectangle 34">
            <a:extLst>
              <a:ext uri="{FF2B5EF4-FFF2-40B4-BE49-F238E27FC236}">
                <a16:creationId xmlns:a16="http://schemas.microsoft.com/office/drawing/2014/main" id="{3A7C178A-D0FE-4E81-8F27-010CE6699AC0}"/>
              </a:ext>
            </a:extLst>
          </p:cNvPr>
          <p:cNvSpPr/>
          <p:nvPr/>
        </p:nvSpPr>
        <p:spPr>
          <a:xfrm>
            <a:off x="2473961" y="2724944"/>
            <a:ext cx="7600951" cy="608839"/>
          </a:xfrm>
          <a:prstGeom prst="rect">
            <a:avLst/>
          </a:prstGeom>
          <a:pattFill prst="pct75">
            <a:fgClr>
              <a:srgbClr val="FFFFFF">
                <a:lumMod val="95000"/>
              </a:srgbClr>
            </a:fgClr>
            <a:bgClr>
              <a:srgbClr val="FFFFFF"/>
            </a:bgClr>
          </a:patt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타이틀고딕2" panose="02020600000000000000" pitchFamily="18" charset="-127"/>
                <a:ea typeface="a타이틀고딕2" panose="02020600000000000000" pitchFamily="18" charset="-127"/>
              </a:rPr>
              <a:t>  변수 설정</a:t>
            </a:r>
            <a:r>
              <a:rPr kumimoji="0" lang="ko-KR" altLang="en-US" sz="1800" b="0" i="0" u="none" strike="noStrike" kern="0" cap="none" spc="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타이틀고딕2" panose="02020600000000000000" pitchFamily="18" charset="-127"/>
                <a:ea typeface="a타이틀고딕2" panose="02020600000000000000" pitchFamily="18" charset="-127"/>
              </a:rPr>
              <a:t> </a:t>
            </a:r>
            <a:r>
              <a:rPr kumimoji="0" lang="en-US" altLang="ko-KR" sz="1800" b="0" i="0" u="none" strike="noStrike" kern="0" cap="none" spc="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타이틀고딕2" panose="02020600000000000000" pitchFamily="18" charset="-127"/>
                <a:ea typeface="a타이틀고딕2" panose="02020600000000000000" pitchFamily="18" charset="-127"/>
              </a:rPr>
              <a:t>/</a:t>
            </a:r>
            <a:r>
              <a:rPr kumimoji="0" lang="ko-KR" altLang="en-US" sz="1800" b="0" i="0" u="none" strike="noStrike" kern="0" cap="none" spc="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타이틀고딕2" panose="02020600000000000000" pitchFamily="18" charset="-127"/>
                <a:ea typeface="a타이틀고딕2" panose="02020600000000000000" pitchFamily="18" charset="-127"/>
              </a:rPr>
              <a:t> </a:t>
            </a:r>
            <a:r>
              <a:rPr kumimoji="0" lang="ko-KR" altLang="en-US" sz="1800" b="0" i="0" u="none" strike="noStrike" kern="0" cap="none" spc="0" normalizeH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타이틀고딕2" panose="02020600000000000000" pitchFamily="18" charset="-127"/>
                <a:ea typeface="a타이틀고딕2" panose="02020600000000000000" pitchFamily="18" charset="-127"/>
              </a:rPr>
              <a:t>전처리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18" name="Rectangle 39">
            <a:extLst>
              <a:ext uri="{FF2B5EF4-FFF2-40B4-BE49-F238E27FC236}">
                <a16:creationId xmlns:a16="http://schemas.microsoft.com/office/drawing/2014/main" id="{FB8F9354-1862-4A3F-8AF9-E3D36A37AD95}"/>
              </a:ext>
            </a:extLst>
          </p:cNvPr>
          <p:cNvSpPr/>
          <p:nvPr/>
        </p:nvSpPr>
        <p:spPr>
          <a:xfrm>
            <a:off x="1726249" y="3418348"/>
            <a:ext cx="762000" cy="608839"/>
          </a:xfrm>
          <a:prstGeom prst="rect">
            <a:avLst/>
          </a:prstGeom>
          <a:solidFill>
            <a:schemeClr val="bg2">
              <a:lumMod val="75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SY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타이틀고딕2" panose="02020600000000000000" pitchFamily="18" charset="-127"/>
                <a:ea typeface="a타이틀고딕2" panose="02020600000000000000" pitchFamily="18" charset="-127"/>
              </a:rPr>
              <a:t>3</a:t>
            </a:r>
            <a:endParaRPr kumimoji="0" lang="en-US" sz="24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19" name="Rectangle 40">
            <a:extLst>
              <a:ext uri="{FF2B5EF4-FFF2-40B4-BE49-F238E27FC236}">
                <a16:creationId xmlns:a16="http://schemas.microsoft.com/office/drawing/2014/main" id="{910FFDA4-73D1-4247-BBDD-F3C2217010EE}"/>
              </a:ext>
            </a:extLst>
          </p:cNvPr>
          <p:cNvSpPr/>
          <p:nvPr/>
        </p:nvSpPr>
        <p:spPr>
          <a:xfrm>
            <a:off x="2473961" y="3418348"/>
            <a:ext cx="7600951" cy="608839"/>
          </a:xfrm>
          <a:prstGeom prst="rect">
            <a:avLst/>
          </a:prstGeom>
          <a:pattFill prst="pct75">
            <a:fgClr>
              <a:srgbClr val="FFFFFF">
                <a:lumMod val="95000"/>
              </a:srgbClr>
            </a:fgClr>
            <a:bgClr>
              <a:srgbClr val="FFFFFF"/>
            </a:bgClr>
          </a:patt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타이틀고딕2" panose="02020600000000000000" pitchFamily="18" charset="-127"/>
                <a:ea typeface="a타이틀고딕2" panose="02020600000000000000" pitchFamily="18" charset="-127"/>
              </a:rPr>
              <a:t>  모델링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20" name="Rectangle 45">
            <a:extLst>
              <a:ext uri="{FF2B5EF4-FFF2-40B4-BE49-F238E27FC236}">
                <a16:creationId xmlns:a16="http://schemas.microsoft.com/office/drawing/2014/main" id="{0986CE72-3FA4-4988-BFB5-3966CC1D6D4A}"/>
              </a:ext>
            </a:extLst>
          </p:cNvPr>
          <p:cNvSpPr/>
          <p:nvPr/>
        </p:nvSpPr>
        <p:spPr>
          <a:xfrm>
            <a:off x="1726249" y="4111752"/>
            <a:ext cx="762000" cy="608839"/>
          </a:xfrm>
          <a:prstGeom prst="rect">
            <a:avLst/>
          </a:prstGeom>
          <a:solidFill>
            <a:schemeClr val="bg2">
              <a:lumMod val="75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SY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타이틀고딕2" panose="02020600000000000000" pitchFamily="18" charset="-127"/>
                <a:ea typeface="a타이틀고딕2" panose="02020600000000000000" pitchFamily="18" charset="-127"/>
              </a:rPr>
              <a:t>4</a:t>
            </a:r>
            <a:endParaRPr kumimoji="0" lang="en-US" sz="24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21" name="Rectangle 46">
            <a:extLst>
              <a:ext uri="{FF2B5EF4-FFF2-40B4-BE49-F238E27FC236}">
                <a16:creationId xmlns:a16="http://schemas.microsoft.com/office/drawing/2014/main" id="{7103345C-9E88-4395-AA0C-C801A8DFA673}"/>
              </a:ext>
            </a:extLst>
          </p:cNvPr>
          <p:cNvSpPr/>
          <p:nvPr/>
        </p:nvSpPr>
        <p:spPr>
          <a:xfrm>
            <a:off x="2473961" y="4111752"/>
            <a:ext cx="7600951" cy="608839"/>
          </a:xfrm>
          <a:prstGeom prst="rect">
            <a:avLst/>
          </a:prstGeom>
          <a:pattFill prst="pct75">
            <a:fgClr>
              <a:srgbClr val="FFFFFF">
                <a:lumMod val="95000"/>
              </a:srgbClr>
            </a:fgClr>
            <a:bgClr>
              <a:srgbClr val="FFFFFF"/>
            </a:bgClr>
          </a:patt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타이틀고딕2" panose="02020600000000000000" pitchFamily="18" charset="-127"/>
                <a:ea typeface="a타이틀고딕2" panose="02020600000000000000" pitchFamily="18" charset="-127"/>
              </a:rPr>
              <a:t>  결론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447F096E-9CD6-4343-9284-6174DB2F54E2}"/>
              </a:ext>
            </a:extLst>
          </p:cNvPr>
          <p:cNvCxnSpPr>
            <a:cxnSpLocks/>
          </p:cNvCxnSpPr>
          <p:nvPr/>
        </p:nvCxnSpPr>
        <p:spPr>
          <a:xfrm>
            <a:off x="264160" y="904240"/>
            <a:ext cx="4257040" cy="0"/>
          </a:xfrm>
          <a:prstGeom prst="line">
            <a:avLst/>
          </a:prstGeom>
          <a:ln w="25400">
            <a:solidFill>
              <a:srgbClr val="494B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15019F1D-FB32-4979-80C6-CB5D06BC67CE}"/>
              </a:ext>
            </a:extLst>
          </p:cNvPr>
          <p:cNvSpPr txBox="1"/>
          <p:nvPr/>
        </p:nvSpPr>
        <p:spPr>
          <a:xfrm>
            <a:off x="457200" y="189755"/>
            <a:ext cx="2936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494B69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Contents</a:t>
            </a:r>
            <a:endParaRPr lang="ko-KR" altLang="en-US" sz="3600" dirty="0">
              <a:solidFill>
                <a:srgbClr val="494B69"/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277192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447F096E-9CD6-4343-9284-6174DB2F54E2}"/>
              </a:ext>
            </a:extLst>
          </p:cNvPr>
          <p:cNvCxnSpPr>
            <a:cxnSpLocks/>
          </p:cNvCxnSpPr>
          <p:nvPr/>
        </p:nvCxnSpPr>
        <p:spPr>
          <a:xfrm>
            <a:off x="264160" y="904240"/>
            <a:ext cx="4257040" cy="0"/>
          </a:xfrm>
          <a:prstGeom prst="line">
            <a:avLst/>
          </a:prstGeom>
          <a:ln w="25400">
            <a:solidFill>
              <a:srgbClr val="494B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15019F1D-FB32-4979-80C6-CB5D06BC67CE}"/>
              </a:ext>
            </a:extLst>
          </p:cNvPr>
          <p:cNvSpPr txBox="1"/>
          <p:nvPr/>
        </p:nvSpPr>
        <p:spPr>
          <a:xfrm>
            <a:off x="457200" y="189755"/>
            <a:ext cx="4399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494B69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3. </a:t>
            </a:r>
            <a:r>
              <a:rPr lang="ko-KR" altLang="en-US" sz="3600" dirty="0">
                <a:solidFill>
                  <a:srgbClr val="494B69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모델링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B94A681-9F19-42F5-9FA0-C4DE82B23065}"/>
              </a:ext>
            </a:extLst>
          </p:cNvPr>
          <p:cNvSpPr/>
          <p:nvPr/>
        </p:nvSpPr>
        <p:spPr>
          <a:xfrm>
            <a:off x="3873500" y="3773486"/>
            <a:ext cx="4445000" cy="812800"/>
          </a:xfrm>
          <a:prstGeom prst="rect">
            <a:avLst/>
          </a:prstGeom>
          <a:solidFill>
            <a:srgbClr val="D870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최종 </a:t>
            </a:r>
            <a:r>
              <a:rPr lang="en-US" altLang="ko-KR" dirty="0">
                <a:solidFill>
                  <a:schemeClr val="bg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RMSE 381,170</a:t>
            </a:r>
            <a:endParaRPr lang="ko-KR" altLang="en-US" dirty="0">
              <a:solidFill>
                <a:schemeClr val="bg1"/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0EC65D1-6D53-41D1-8030-C57AE92FE853}"/>
              </a:ext>
            </a:extLst>
          </p:cNvPr>
          <p:cNvSpPr/>
          <p:nvPr/>
        </p:nvSpPr>
        <p:spPr>
          <a:xfrm>
            <a:off x="991981" y="1400145"/>
            <a:ext cx="9808099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41300"/>
            <a:r>
              <a:rPr lang="ko-KR" altLang="en-US" sz="2000" dirty="0">
                <a:solidFill>
                  <a:srgbClr val="9F5B72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Segoe UI Symbol"/>
              </a:rPr>
              <a:t>▰ </a:t>
            </a:r>
            <a:r>
              <a:rPr lang="en-US" altLang="ko-KR" sz="2000" dirty="0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Segoe UI Symbol"/>
              </a:rPr>
              <a:t>Linear</a:t>
            </a: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Segoe UI Symbol"/>
              </a:rPr>
              <a:t> </a:t>
            </a:r>
            <a:r>
              <a:rPr lang="en-US" altLang="ko-KR" sz="2000" dirty="0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Segoe UI Symbol"/>
              </a:rPr>
              <a:t>Regression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Segoe UI Symbol"/>
              </a:rPr>
              <a:t> 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Segoe UI Symbol"/>
              </a:rPr>
              <a:t>: 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Segoe UI Symbol"/>
              </a:rPr>
              <a:t>다중 회귀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Segoe UI Symbol"/>
              </a:rPr>
              <a:t>, Lasso, Ridge, Elastic Net</a:t>
            </a:r>
          </a:p>
          <a:p>
            <a:pPr marL="241300"/>
            <a:r>
              <a:rPr lang="ko-KR" altLang="en-US" sz="2000" dirty="0">
                <a:solidFill>
                  <a:srgbClr val="9F5B72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Segoe UI Symbol"/>
              </a:rPr>
              <a:t>▰ </a:t>
            </a:r>
            <a:r>
              <a:rPr lang="en-US" altLang="ko-KR" sz="2000" dirty="0">
                <a:latin typeface="a타이틀고딕2" panose="02020600000000000000" pitchFamily="18" charset="-127"/>
                <a:ea typeface="a타이틀고딕2" panose="02020600000000000000" pitchFamily="18" charset="-127"/>
                <a:cs typeface="Segoe UI Symbol"/>
              </a:rPr>
              <a:t>Ensemble</a:t>
            </a:r>
            <a:r>
              <a:rPr lang="en-US" altLang="ko-KR" dirty="0">
                <a:latin typeface="a타이틀고딕2" panose="02020600000000000000" pitchFamily="18" charset="-127"/>
                <a:ea typeface="a타이틀고딕2" panose="02020600000000000000" pitchFamily="18" charset="-127"/>
                <a:cs typeface="Segoe UI Symbol"/>
              </a:rPr>
              <a:t>: Random Forest, XG Boost, Light GBM</a:t>
            </a:r>
          </a:p>
          <a:p>
            <a:pPr marL="241300"/>
            <a:r>
              <a:rPr lang="ko-KR" altLang="en-US" sz="2000" dirty="0">
                <a:solidFill>
                  <a:srgbClr val="9F5B72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Segoe UI Symbol"/>
              </a:rPr>
              <a:t>▰ </a:t>
            </a:r>
            <a:r>
              <a:rPr lang="en-US" altLang="ko-KR" sz="2000" dirty="0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Segoe UI Symbol"/>
              </a:rPr>
              <a:t>Neural</a:t>
            </a: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Segoe UI Symbol"/>
              </a:rPr>
              <a:t> </a:t>
            </a:r>
            <a:r>
              <a:rPr lang="en-US" altLang="ko-KR" sz="2000" dirty="0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Segoe UI Symbol"/>
              </a:rPr>
              <a:t>Network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Segoe UI Symbol"/>
              </a:rPr>
              <a:t> 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Segoe UI Symbol"/>
              </a:rPr>
              <a:t>: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Segoe UI Symbol"/>
              </a:rPr>
              <a:t> </a:t>
            </a:r>
            <a:r>
              <a:rPr lang="en-US" altLang="ko-KR" dirty="0" err="1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Segoe UI Symbol"/>
              </a:rPr>
              <a:t>Tensorflow</a:t>
            </a:r>
            <a:endParaRPr lang="en-US" altLang="ko-KR" dirty="0">
              <a:solidFill>
                <a:schemeClr val="tx2">
                  <a:lumMod val="75000"/>
                </a:schemeClr>
              </a:solidFill>
              <a:latin typeface="a타이틀고딕2" panose="02020600000000000000" pitchFamily="18" charset="-127"/>
              <a:ea typeface="a타이틀고딕2" panose="02020600000000000000" pitchFamily="18" charset="-127"/>
              <a:cs typeface="Segoe UI Symbol"/>
            </a:endParaRPr>
          </a:p>
          <a:p>
            <a:pPr marL="241300"/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Segoe UI Symbol"/>
              </a:rPr>
              <a:t>-&gt; 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Segoe UI Symbol"/>
              </a:rPr>
              <a:t>위의 모델 중 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Segoe UI Symbol"/>
              </a:rPr>
              <a:t>5-Fold Cross Validation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Segoe UI Symbol"/>
              </a:rPr>
              <a:t>의 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Segoe UI Symbol"/>
              </a:rPr>
              <a:t>RMSE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Segoe UI Symbol"/>
              </a:rPr>
              <a:t>가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Segoe UI Symbol"/>
              </a:rPr>
              <a:t>  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Segoe UI Symbol"/>
              </a:rPr>
              <a:t>가장 낮은 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highlight>
                  <a:srgbClr val="FDA85A"/>
                </a:highlight>
                <a:latin typeface="a타이틀고딕2" panose="02020600000000000000" pitchFamily="18" charset="-127"/>
                <a:ea typeface="a타이틀고딕2" panose="02020600000000000000" pitchFamily="18" charset="-127"/>
                <a:cs typeface="Segoe UI Symbol"/>
              </a:rPr>
              <a:t>Light GBM 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Segoe UI Symbol"/>
              </a:rPr>
              <a:t>선택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Segoe UI Symbol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0330620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3">
            <a:extLst>
              <a:ext uri="{FF2B5EF4-FFF2-40B4-BE49-F238E27FC236}">
                <a16:creationId xmlns:a16="http://schemas.microsoft.com/office/drawing/2014/main" id="{6B9B6551-1771-4306-9E0B-366002B1383F}"/>
              </a:ext>
            </a:extLst>
          </p:cNvPr>
          <p:cNvSpPr/>
          <p:nvPr/>
        </p:nvSpPr>
        <p:spPr>
          <a:xfrm>
            <a:off x="1726249" y="2031542"/>
            <a:ext cx="762000" cy="608839"/>
          </a:xfrm>
          <a:prstGeom prst="rect">
            <a:avLst/>
          </a:prstGeom>
          <a:solidFill>
            <a:schemeClr val="bg2">
              <a:lumMod val="75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타이틀고딕2" panose="02020600000000000000" pitchFamily="18" charset="-127"/>
                <a:ea typeface="a타이틀고딕2" panose="02020600000000000000" pitchFamily="18" charset="-127"/>
              </a:rPr>
              <a:t>1</a:t>
            </a:r>
          </a:p>
        </p:txBody>
      </p:sp>
      <p:sp>
        <p:nvSpPr>
          <p:cNvPr id="15" name="Rectangle 4">
            <a:extLst>
              <a:ext uri="{FF2B5EF4-FFF2-40B4-BE49-F238E27FC236}">
                <a16:creationId xmlns:a16="http://schemas.microsoft.com/office/drawing/2014/main" id="{9436A4A5-A7B9-46DC-AE74-249244B975BC}"/>
              </a:ext>
            </a:extLst>
          </p:cNvPr>
          <p:cNvSpPr/>
          <p:nvPr/>
        </p:nvSpPr>
        <p:spPr>
          <a:xfrm>
            <a:off x="2473961" y="2031542"/>
            <a:ext cx="7600951" cy="608839"/>
          </a:xfrm>
          <a:prstGeom prst="rect">
            <a:avLst/>
          </a:prstGeom>
          <a:pattFill prst="pct75">
            <a:fgClr>
              <a:srgbClr val="FFFFFF">
                <a:lumMod val="95000"/>
              </a:srgbClr>
            </a:fgClr>
            <a:bgClr>
              <a:srgbClr val="FFFFFF"/>
            </a:bgClr>
          </a:patt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kern="0" noProof="0" dirty="0">
                <a:solidFill>
                  <a:schemeClr val="bg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  기초 데이터 확보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16" name="Rectangle 33">
            <a:extLst>
              <a:ext uri="{FF2B5EF4-FFF2-40B4-BE49-F238E27FC236}">
                <a16:creationId xmlns:a16="http://schemas.microsoft.com/office/drawing/2014/main" id="{E73024DD-0A45-498E-AA79-C939F0B2F99D}"/>
              </a:ext>
            </a:extLst>
          </p:cNvPr>
          <p:cNvSpPr/>
          <p:nvPr/>
        </p:nvSpPr>
        <p:spPr>
          <a:xfrm>
            <a:off x="1726249" y="2724944"/>
            <a:ext cx="762000" cy="608839"/>
          </a:xfrm>
          <a:prstGeom prst="rect">
            <a:avLst/>
          </a:prstGeom>
          <a:solidFill>
            <a:schemeClr val="bg2">
              <a:lumMod val="75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SY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타이틀고딕2" panose="02020600000000000000" pitchFamily="18" charset="-127"/>
                <a:ea typeface="a타이틀고딕2" panose="02020600000000000000" pitchFamily="18" charset="-127"/>
              </a:rPr>
              <a:t>2</a:t>
            </a:r>
            <a:endParaRPr kumimoji="0" lang="en-US" sz="24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17" name="Rectangle 34">
            <a:extLst>
              <a:ext uri="{FF2B5EF4-FFF2-40B4-BE49-F238E27FC236}">
                <a16:creationId xmlns:a16="http://schemas.microsoft.com/office/drawing/2014/main" id="{3A7C178A-D0FE-4E81-8F27-010CE6699AC0}"/>
              </a:ext>
            </a:extLst>
          </p:cNvPr>
          <p:cNvSpPr/>
          <p:nvPr/>
        </p:nvSpPr>
        <p:spPr>
          <a:xfrm>
            <a:off x="2473961" y="2724944"/>
            <a:ext cx="7600951" cy="608839"/>
          </a:xfrm>
          <a:prstGeom prst="rect">
            <a:avLst/>
          </a:prstGeom>
          <a:pattFill prst="pct75">
            <a:fgClr>
              <a:srgbClr val="FFFFFF">
                <a:lumMod val="95000"/>
              </a:srgbClr>
            </a:fgClr>
            <a:bgClr>
              <a:srgbClr val="FFFFFF"/>
            </a:bgClr>
          </a:patt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타이틀고딕2" panose="02020600000000000000" pitchFamily="18" charset="-127"/>
                <a:ea typeface="a타이틀고딕2" panose="02020600000000000000" pitchFamily="18" charset="-127"/>
              </a:rPr>
              <a:t>  변수 설정</a:t>
            </a:r>
            <a:r>
              <a:rPr kumimoji="0" lang="ko-KR" altLang="en-US" sz="1800" b="0" i="0" u="none" strike="noStrike" kern="0" cap="none" spc="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타이틀고딕2" panose="02020600000000000000" pitchFamily="18" charset="-127"/>
                <a:ea typeface="a타이틀고딕2" panose="02020600000000000000" pitchFamily="18" charset="-127"/>
              </a:rPr>
              <a:t> </a:t>
            </a:r>
            <a:r>
              <a:rPr kumimoji="0" lang="en-US" altLang="ko-KR" sz="1800" b="0" i="0" u="none" strike="noStrike" kern="0" cap="none" spc="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타이틀고딕2" panose="02020600000000000000" pitchFamily="18" charset="-127"/>
                <a:ea typeface="a타이틀고딕2" panose="02020600000000000000" pitchFamily="18" charset="-127"/>
              </a:rPr>
              <a:t>/</a:t>
            </a:r>
            <a:r>
              <a:rPr kumimoji="0" lang="ko-KR" altLang="en-US" sz="1800" b="0" i="0" u="none" strike="noStrike" kern="0" cap="none" spc="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타이틀고딕2" panose="02020600000000000000" pitchFamily="18" charset="-127"/>
                <a:ea typeface="a타이틀고딕2" panose="02020600000000000000" pitchFamily="18" charset="-127"/>
              </a:rPr>
              <a:t> </a:t>
            </a:r>
            <a:r>
              <a:rPr kumimoji="0" lang="ko-KR" altLang="en-US" sz="1800" b="0" i="0" u="none" strike="noStrike" kern="0" cap="none" spc="0" normalizeH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타이틀고딕2" panose="02020600000000000000" pitchFamily="18" charset="-127"/>
                <a:ea typeface="a타이틀고딕2" panose="02020600000000000000" pitchFamily="18" charset="-127"/>
              </a:rPr>
              <a:t>전처리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18" name="Rectangle 39">
            <a:extLst>
              <a:ext uri="{FF2B5EF4-FFF2-40B4-BE49-F238E27FC236}">
                <a16:creationId xmlns:a16="http://schemas.microsoft.com/office/drawing/2014/main" id="{FB8F9354-1862-4A3F-8AF9-E3D36A37AD95}"/>
              </a:ext>
            </a:extLst>
          </p:cNvPr>
          <p:cNvSpPr/>
          <p:nvPr/>
        </p:nvSpPr>
        <p:spPr>
          <a:xfrm>
            <a:off x="1726249" y="3418348"/>
            <a:ext cx="762000" cy="608839"/>
          </a:xfrm>
          <a:prstGeom prst="rect">
            <a:avLst/>
          </a:prstGeom>
          <a:solidFill>
            <a:schemeClr val="bg2">
              <a:lumMod val="75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SY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타이틀고딕2" panose="02020600000000000000" pitchFamily="18" charset="-127"/>
                <a:ea typeface="a타이틀고딕2" panose="02020600000000000000" pitchFamily="18" charset="-127"/>
              </a:rPr>
              <a:t>3</a:t>
            </a:r>
            <a:endParaRPr kumimoji="0" lang="en-US" sz="24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19" name="Rectangle 40">
            <a:extLst>
              <a:ext uri="{FF2B5EF4-FFF2-40B4-BE49-F238E27FC236}">
                <a16:creationId xmlns:a16="http://schemas.microsoft.com/office/drawing/2014/main" id="{910FFDA4-73D1-4247-BBDD-F3C2217010EE}"/>
              </a:ext>
            </a:extLst>
          </p:cNvPr>
          <p:cNvSpPr/>
          <p:nvPr/>
        </p:nvSpPr>
        <p:spPr>
          <a:xfrm>
            <a:off x="2473961" y="3418348"/>
            <a:ext cx="7600951" cy="608839"/>
          </a:xfrm>
          <a:prstGeom prst="rect">
            <a:avLst/>
          </a:prstGeom>
          <a:pattFill prst="pct75">
            <a:fgClr>
              <a:srgbClr val="FFFFFF">
                <a:lumMod val="95000"/>
              </a:srgbClr>
            </a:fgClr>
            <a:bgClr>
              <a:srgbClr val="FFFFFF"/>
            </a:bgClr>
          </a:patt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타이틀고딕2" panose="02020600000000000000" pitchFamily="18" charset="-127"/>
                <a:ea typeface="a타이틀고딕2" panose="02020600000000000000" pitchFamily="18" charset="-127"/>
              </a:rPr>
              <a:t>  모델링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20" name="Rectangle 45">
            <a:extLst>
              <a:ext uri="{FF2B5EF4-FFF2-40B4-BE49-F238E27FC236}">
                <a16:creationId xmlns:a16="http://schemas.microsoft.com/office/drawing/2014/main" id="{0986CE72-3FA4-4988-BFB5-3966CC1D6D4A}"/>
              </a:ext>
            </a:extLst>
          </p:cNvPr>
          <p:cNvSpPr/>
          <p:nvPr/>
        </p:nvSpPr>
        <p:spPr>
          <a:xfrm>
            <a:off x="1726249" y="4111752"/>
            <a:ext cx="762000" cy="608839"/>
          </a:xfrm>
          <a:prstGeom prst="rect">
            <a:avLst/>
          </a:prstGeom>
          <a:solidFill>
            <a:srgbClr val="D8707C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SY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타이틀고딕2" panose="02020600000000000000" pitchFamily="18" charset="-127"/>
                <a:ea typeface="a타이틀고딕2" panose="02020600000000000000" pitchFamily="18" charset="-127"/>
              </a:rPr>
              <a:t>4</a:t>
            </a:r>
            <a:endParaRPr kumimoji="0" lang="en-US" sz="24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21" name="Rectangle 46">
            <a:extLst>
              <a:ext uri="{FF2B5EF4-FFF2-40B4-BE49-F238E27FC236}">
                <a16:creationId xmlns:a16="http://schemas.microsoft.com/office/drawing/2014/main" id="{7103345C-9E88-4395-AA0C-C801A8DFA673}"/>
              </a:ext>
            </a:extLst>
          </p:cNvPr>
          <p:cNvSpPr/>
          <p:nvPr/>
        </p:nvSpPr>
        <p:spPr>
          <a:xfrm>
            <a:off x="2473961" y="4111752"/>
            <a:ext cx="7600951" cy="608839"/>
          </a:xfrm>
          <a:prstGeom prst="rect">
            <a:avLst/>
          </a:prstGeom>
          <a:pattFill prst="pct75">
            <a:fgClr>
              <a:srgbClr val="FFFFFF">
                <a:lumMod val="95000"/>
              </a:srgbClr>
            </a:fgClr>
            <a:bgClr>
              <a:srgbClr val="FFFFFF"/>
            </a:bgClr>
          </a:patt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타이틀고딕2" panose="02020600000000000000" pitchFamily="18" charset="-127"/>
                <a:ea typeface="a타이틀고딕2" panose="02020600000000000000" pitchFamily="18" charset="-127"/>
              </a:rPr>
              <a:t>  결론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447F096E-9CD6-4343-9284-6174DB2F54E2}"/>
              </a:ext>
            </a:extLst>
          </p:cNvPr>
          <p:cNvCxnSpPr>
            <a:cxnSpLocks/>
          </p:cNvCxnSpPr>
          <p:nvPr/>
        </p:nvCxnSpPr>
        <p:spPr>
          <a:xfrm>
            <a:off x="264160" y="904240"/>
            <a:ext cx="4257040" cy="0"/>
          </a:xfrm>
          <a:prstGeom prst="line">
            <a:avLst/>
          </a:prstGeom>
          <a:ln w="25400">
            <a:solidFill>
              <a:srgbClr val="494B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15019F1D-FB32-4979-80C6-CB5D06BC67CE}"/>
              </a:ext>
            </a:extLst>
          </p:cNvPr>
          <p:cNvSpPr txBox="1"/>
          <p:nvPr/>
        </p:nvSpPr>
        <p:spPr>
          <a:xfrm>
            <a:off x="457200" y="189755"/>
            <a:ext cx="2936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494B69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Contents</a:t>
            </a:r>
            <a:endParaRPr lang="ko-KR" altLang="en-US" sz="3600" dirty="0">
              <a:solidFill>
                <a:srgbClr val="494B69"/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729410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447F096E-9CD6-4343-9284-6174DB2F54E2}"/>
              </a:ext>
            </a:extLst>
          </p:cNvPr>
          <p:cNvCxnSpPr>
            <a:cxnSpLocks/>
          </p:cNvCxnSpPr>
          <p:nvPr/>
        </p:nvCxnSpPr>
        <p:spPr>
          <a:xfrm>
            <a:off x="264160" y="904240"/>
            <a:ext cx="4257040" cy="0"/>
          </a:xfrm>
          <a:prstGeom prst="line">
            <a:avLst/>
          </a:prstGeom>
          <a:ln w="25400">
            <a:solidFill>
              <a:srgbClr val="494B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15019F1D-FB32-4979-80C6-CB5D06BC67CE}"/>
              </a:ext>
            </a:extLst>
          </p:cNvPr>
          <p:cNvSpPr txBox="1"/>
          <p:nvPr/>
        </p:nvSpPr>
        <p:spPr>
          <a:xfrm>
            <a:off x="457200" y="189755"/>
            <a:ext cx="4399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494B69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4. </a:t>
            </a:r>
            <a:r>
              <a:rPr lang="ko-KR" altLang="en-US" sz="3600" dirty="0">
                <a:solidFill>
                  <a:srgbClr val="494B69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결론</a:t>
            </a:r>
          </a:p>
        </p:txBody>
      </p:sp>
    </p:spTree>
    <p:extLst>
      <p:ext uri="{BB962C8B-B14F-4D97-AF65-F5344CB8AC3E}">
        <p14:creationId xmlns:p14="http://schemas.microsoft.com/office/powerpoint/2010/main" val="34476428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F5C2A9B-3BD0-41BF-AE19-46D9E2B67CE9}"/>
              </a:ext>
            </a:extLst>
          </p:cNvPr>
          <p:cNvSpPr txBox="1"/>
          <p:nvPr/>
        </p:nvSpPr>
        <p:spPr>
          <a:xfrm>
            <a:off x="4142961" y="2235135"/>
            <a:ext cx="3906078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800" dirty="0">
                <a:solidFill>
                  <a:srgbClr val="FDA85A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Q&amp;A</a:t>
            </a:r>
            <a:endParaRPr lang="ko-KR" altLang="en-US" sz="13800" dirty="0">
              <a:solidFill>
                <a:srgbClr val="FDA85A"/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221972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447F096E-9CD6-4343-9284-6174DB2F54E2}"/>
              </a:ext>
            </a:extLst>
          </p:cNvPr>
          <p:cNvCxnSpPr>
            <a:cxnSpLocks/>
          </p:cNvCxnSpPr>
          <p:nvPr/>
        </p:nvCxnSpPr>
        <p:spPr>
          <a:xfrm>
            <a:off x="264160" y="904240"/>
            <a:ext cx="4257040" cy="0"/>
          </a:xfrm>
          <a:prstGeom prst="line">
            <a:avLst/>
          </a:prstGeom>
          <a:ln w="25400">
            <a:solidFill>
              <a:srgbClr val="494B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15019F1D-FB32-4979-80C6-CB5D06BC67CE}"/>
              </a:ext>
            </a:extLst>
          </p:cNvPr>
          <p:cNvSpPr txBox="1"/>
          <p:nvPr/>
        </p:nvSpPr>
        <p:spPr>
          <a:xfrm>
            <a:off x="457200" y="189755"/>
            <a:ext cx="4399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494B69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1. </a:t>
            </a:r>
            <a:r>
              <a:rPr lang="ko-KR" altLang="en-US" sz="3600" dirty="0">
                <a:solidFill>
                  <a:srgbClr val="494B69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분석 목적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4F72B3D-D414-452F-8753-FFA497A66351}"/>
              </a:ext>
            </a:extLst>
          </p:cNvPr>
          <p:cNvSpPr/>
          <p:nvPr/>
        </p:nvSpPr>
        <p:spPr>
          <a:xfrm>
            <a:off x="264160" y="1396611"/>
            <a:ext cx="1094376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41300">
              <a:lnSpc>
                <a:spcPct val="100000"/>
              </a:lnSpc>
            </a:pPr>
            <a:r>
              <a:rPr lang="en-US" altLang="ko-KR" sz="2000" dirty="0">
                <a:latin typeface="a타이틀고딕2" panose="02020600000000000000" pitchFamily="18" charset="-127"/>
                <a:ea typeface="a타이틀고딕2" panose="02020600000000000000" pitchFamily="18" charset="-127"/>
                <a:cs typeface="Segoe UI Symbol"/>
              </a:rPr>
              <a:t>VPF: </a:t>
            </a:r>
            <a:r>
              <a:rPr lang="ko-KR" altLang="en-US" sz="2000" dirty="0">
                <a:latin typeface="a타이틀고딕2" panose="02020600000000000000" pitchFamily="18" charset="-127"/>
                <a:ea typeface="a타이틀고딕2" panose="02020600000000000000" pitchFamily="18" charset="-127"/>
                <a:cs typeface="Segoe UI Symbol"/>
              </a:rPr>
              <a:t>디지털영사시스템 도입에 따라 부과된 배급 수수료의 일종</a:t>
            </a:r>
            <a:r>
              <a:rPr lang="en-US" altLang="ko-KR" sz="2000" dirty="0">
                <a:latin typeface="a타이틀고딕2" panose="02020600000000000000" pitchFamily="18" charset="-127"/>
                <a:ea typeface="a타이틀고딕2" panose="02020600000000000000" pitchFamily="18" charset="-127"/>
                <a:cs typeface="Segoe UI Symbol"/>
              </a:rPr>
              <a:t>, DCK</a:t>
            </a:r>
            <a:r>
              <a:rPr lang="ko-KR" altLang="en-US" sz="2000" dirty="0">
                <a:latin typeface="a타이틀고딕2" panose="02020600000000000000" pitchFamily="18" charset="-127"/>
                <a:ea typeface="a타이틀고딕2" panose="02020600000000000000" pitchFamily="18" charset="-127"/>
                <a:cs typeface="Segoe UI Symbol"/>
              </a:rPr>
              <a:t>가 </a:t>
            </a:r>
            <a:r>
              <a:rPr lang="en-US" altLang="ko-KR" sz="2000" dirty="0">
                <a:latin typeface="a타이틀고딕2" panose="02020600000000000000" pitchFamily="18" charset="-127"/>
                <a:ea typeface="a타이틀고딕2" panose="02020600000000000000" pitchFamily="18" charset="-127"/>
                <a:cs typeface="Segoe UI Symbol"/>
              </a:rPr>
              <a:t>2009</a:t>
            </a:r>
            <a:r>
              <a:rPr lang="ko-KR" altLang="en-US" sz="2000" dirty="0">
                <a:latin typeface="a타이틀고딕2" panose="02020600000000000000" pitchFamily="18" charset="-127"/>
                <a:ea typeface="a타이틀고딕2" panose="02020600000000000000" pitchFamily="18" charset="-127"/>
                <a:cs typeface="Segoe UI Symbol"/>
              </a:rPr>
              <a:t>년 </a:t>
            </a:r>
            <a:r>
              <a:rPr lang="en-US" altLang="ko-KR" sz="2000" dirty="0">
                <a:latin typeface="a타이틀고딕2" panose="02020600000000000000" pitchFamily="18" charset="-127"/>
                <a:ea typeface="a타이틀고딕2" panose="02020600000000000000" pitchFamily="18" charset="-127"/>
                <a:cs typeface="Segoe UI Symbol"/>
              </a:rPr>
              <a:t>7</a:t>
            </a:r>
            <a:r>
              <a:rPr lang="ko-KR" altLang="en-US" sz="2000" dirty="0">
                <a:latin typeface="a타이틀고딕2" panose="02020600000000000000" pitchFamily="18" charset="-127"/>
                <a:ea typeface="a타이틀고딕2" panose="02020600000000000000" pitchFamily="18" charset="-127"/>
                <a:cs typeface="Segoe UI Symbol"/>
              </a:rPr>
              <a:t>월 징수하기 시작</a:t>
            </a:r>
            <a:r>
              <a:rPr lang="en-US" altLang="ko-KR" sz="2000" dirty="0">
                <a:latin typeface="a타이틀고딕2" panose="02020600000000000000" pitchFamily="18" charset="-127"/>
                <a:ea typeface="a타이틀고딕2" panose="02020600000000000000" pitchFamily="18" charset="-127"/>
                <a:cs typeface="Segoe UI Symbol"/>
              </a:rPr>
              <a:t>*</a:t>
            </a:r>
            <a:r>
              <a:rPr lang="ko-KR" altLang="en-US" sz="2000" dirty="0">
                <a:latin typeface="a타이틀고딕2" panose="02020600000000000000" pitchFamily="18" charset="-127"/>
                <a:ea typeface="a타이틀고딕2" panose="02020600000000000000" pitchFamily="18" charset="-127"/>
                <a:cs typeface="Segoe UI Symbol"/>
              </a:rPr>
              <a:t> </a:t>
            </a:r>
            <a:endParaRPr lang="en-US" altLang="ko-KR" sz="2000" dirty="0">
              <a:latin typeface="a타이틀고딕2" panose="02020600000000000000" pitchFamily="18" charset="-127"/>
              <a:ea typeface="a타이틀고딕2" panose="02020600000000000000" pitchFamily="18" charset="-127"/>
              <a:cs typeface="Segoe UI Symbo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9C5FF6-9911-4448-9064-38A24C8186F2}"/>
              </a:ext>
            </a:extLst>
          </p:cNvPr>
          <p:cNvSpPr txBox="1"/>
          <p:nvPr/>
        </p:nvSpPr>
        <p:spPr>
          <a:xfrm>
            <a:off x="79513" y="6049432"/>
            <a:ext cx="129217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* </a:t>
            </a:r>
            <a:r>
              <a:rPr lang="ko-KR" altLang="en-US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공정거래위원회</a:t>
            </a:r>
            <a:r>
              <a:rPr lang="en-US" altLang="ko-KR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, </a:t>
            </a:r>
            <a:r>
              <a:rPr lang="ko-KR" altLang="en-US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미래산업전략연구소</a:t>
            </a:r>
            <a:r>
              <a:rPr lang="en-US" altLang="ko-KR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. (2017). </a:t>
            </a:r>
            <a:r>
              <a:rPr lang="ko-KR" altLang="en-US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영화산업 시장분석</a:t>
            </a:r>
            <a:r>
              <a:rPr lang="en-US" altLang="ko-KR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.</a:t>
            </a:r>
          </a:p>
          <a:p>
            <a:r>
              <a:rPr lang="en-US" altLang="ko-KR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** </a:t>
            </a:r>
            <a:r>
              <a:rPr lang="ko-KR" altLang="en-US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그림</a:t>
            </a:r>
            <a:r>
              <a:rPr lang="en-US" altLang="ko-KR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: </a:t>
            </a:r>
            <a:r>
              <a:rPr lang="ko-KR" altLang="en-US" dirty="0" err="1">
                <a:latin typeface="a타이틀고딕2" panose="02020600000000000000" pitchFamily="18" charset="-127"/>
                <a:ea typeface="a타이틀고딕2" panose="02020600000000000000" pitchFamily="18" charset="-127"/>
              </a:rPr>
              <a:t>박지홍</a:t>
            </a:r>
            <a:r>
              <a:rPr lang="en-US" altLang="ko-KR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. (2013). </a:t>
            </a:r>
            <a:r>
              <a:rPr lang="ko-KR" altLang="en-US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가상 프린트 비용</a:t>
            </a:r>
            <a:r>
              <a:rPr lang="en-US" altLang="ko-KR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(VPF) </a:t>
            </a:r>
            <a:r>
              <a:rPr lang="ko-KR" altLang="en-US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도입에 의한 국내 디지털 스크린 보급과 문제점 연구</a:t>
            </a:r>
            <a:r>
              <a:rPr lang="en-US" altLang="ko-KR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. </a:t>
            </a:r>
            <a:r>
              <a:rPr lang="ko-KR" altLang="en-US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영화연구</a:t>
            </a:r>
            <a:r>
              <a:rPr lang="en-US" altLang="ko-KR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, (57), 119-142.</a:t>
            </a:r>
            <a:endParaRPr lang="ko-KR" altLang="en-US" dirty="0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CC34CA-E9F5-4876-8124-821274A2A9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6840" y="1765634"/>
            <a:ext cx="6467475" cy="391477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B1C5E0B-EAE4-411C-AB02-C1C363CF82F9}"/>
              </a:ext>
            </a:extLst>
          </p:cNvPr>
          <p:cNvSpPr/>
          <p:nvPr/>
        </p:nvSpPr>
        <p:spPr>
          <a:xfrm>
            <a:off x="3101009" y="3525078"/>
            <a:ext cx="5632174" cy="583096"/>
          </a:xfrm>
          <a:prstGeom prst="rect">
            <a:avLst/>
          </a:prstGeom>
          <a:noFill/>
          <a:ln w="730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01253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447F096E-9CD6-4343-9284-6174DB2F54E2}"/>
              </a:ext>
            </a:extLst>
          </p:cNvPr>
          <p:cNvCxnSpPr>
            <a:cxnSpLocks/>
          </p:cNvCxnSpPr>
          <p:nvPr/>
        </p:nvCxnSpPr>
        <p:spPr>
          <a:xfrm>
            <a:off x="264160" y="904240"/>
            <a:ext cx="4257040" cy="0"/>
          </a:xfrm>
          <a:prstGeom prst="line">
            <a:avLst/>
          </a:prstGeom>
          <a:ln w="25400">
            <a:solidFill>
              <a:srgbClr val="494B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15019F1D-FB32-4979-80C6-CB5D06BC67CE}"/>
              </a:ext>
            </a:extLst>
          </p:cNvPr>
          <p:cNvSpPr txBox="1"/>
          <p:nvPr/>
        </p:nvSpPr>
        <p:spPr>
          <a:xfrm>
            <a:off x="457200" y="189755"/>
            <a:ext cx="4399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494B69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1. </a:t>
            </a:r>
            <a:r>
              <a:rPr lang="ko-KR" altLang="en-US" sz="3600" dirty="0">
                <a:solidFill>
                  <a:srgbClr val="494B69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분석 목적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EA41088-B006-4B8F-9D78-90002A3855B9}"/>
              </a:ext>
            </a:extLst>
          </p:cNvPr>
          <p:cNvSpPr txBox="1"/>
          <p:nvPr/>
        </p:nvSpPr>
        <p:spPr>
          <a:xfrm>
            <a:off x="848139" y="2213113"/>
            <a:ext cx="901147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1. DCK</a:t>
            </a:r>
            <a:r>
              <a:rPr lang="ko-KR" altLang="en-US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와 </a:t>
            </a:r>
            <a:r>
              <a:rPr lang="en-US" altLang="ko-KR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VPF </a:t>
            </a:r>
            <a:r>
              <a:rPr lang="ko-KR" altLang="en-US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협약을 맺은 배급사는 영화관에 영화를 배포한다</a:t>
            </a:r>
            <a:endParaRPr lang="en-US" altLang="ko-KR" dirty="0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  <a:p>
            <a:endParaRPr lang="en-US" altLang="ko-KR" dirty="0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  <a:p>
            <a:r>
              <a:rPr lang="en-US" altLang="ko-KR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2. </a:t>
            </a:r>
            <a:r>
              <a:rPr lang="ko-KR" altLang="en-US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해당 영화를 스크린 </a:t>
            </a:r>
            <a:r>
              <a:rPr lang="en-US" altLang="ko-KR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1</a:t>
            </a:r>
            <a:r>
              <a:rPr lang="ko-KR" altLang="en-US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개에서 </a:t>
            </a:r>
            <a:r>
              <a:rPr lang="en-US" altLang="ko-KR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1</a:t>
            </a:r>
            <a:r>
              <a:rPr lang="ko-KR" altLang="en-US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회 상영할 때마다 </a:t>
            </a:r>
            <a:r>
              <a:rPr lang="en-US" altLang="ko-KR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VPF</a:t>
            </a:r>
            <a:r>
              <a:rPr lang="ko-KR" altLang="en-US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로 </a:t>
            </a:r>
            <a:r>
              <a:rPr lang="en-US" altLang="ko-KR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1</a:t>
            </a:r>
            <a:r>
              <a:rPr lang="ko-KR" altLang="en-US" dirty="0" err="1">
                <a:latin typeface="a타이틀고딕2" panose="02020600000000000000" pitchFamily="18" charset="-127"/>
                <a:ea typeface="a타이틀고딕2" panose="02020600000000000000" pitchFamily="18" charset="-127"/>
              </a:rPr>
              <a:t>만원씩</a:t>
            </a:r>
            <a:r>
              <a:rPr lang="ko-KR" altLang="en-US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 지불한다</a:t>
            </a:r>
            <a:endParaRPr lang="en-US" altLang="ko-KR" dirty="0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  <a:p>
            <a:endParaRPr lang="en-US" altLang="ko-KR" dirty="0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  <a:p>
            <a:r>
              <a:rPr lang="en-US" altLang="ko-KR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3. </a:t>
            </a:r>
            <a:r>
              <a:rPr lang="ko-KR" altLang="en-US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단</a:t>
            </a:r>
            <a:r>
              <a:rPr lang="en-US" altLang="ko-KR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, </a:t>
            </a:r>
            <a:r>
              <a:rPr lang="ko-KR" altLang="en-US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영화 </a:t>
            </a:r>
            <a:r>
              <a:rPr lang="en-US" altLang="ko-KR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1</a:t>
            </a:r>
            <a:r>
              <a:rPr lang="ko-KR" altLang="en-US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편 당 </a:t>
            </a:r>
            <a:r>
              <a:rPr lang="en-US" altLang="ko-KR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VPF</a:t>
            </a:r>
            <a:r>
              <a:rPr lang="ko-KR" altLang="en-US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는 최대 </a:t>
            </a:r>
            <a:r>
              <a:rPr lang="en-US" altLang="ko-KR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80</a:t>
            </a:r>
            <a:r>
              <a:rPr lang="ko-KR" altLang="en-US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만 원을 넘지 않는다</a:t>
            </a:r>
            <a:r>
              <a:rPr lang="en-US" altLang="ko-KR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C5C63A0-B9E0-4E61-920A-D1C57BB8CA8C}"/>
              </a:ext>
            </a:extLst>
          </p:cNvPr>
          <p:cNvSpPr/>
          <p:nvPr/>
        </p:nvSpPr>
        <p:spPr>
          <a:xfrm>
            <a:off x="457200" y="5849035"/>
            <a:ext cx="114167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* </a:t>
            </a:r>
            <a:r>
              <a:rPr lang="ko-KR" altLang="en-US" dirty="0" err="1">
                <a:latin typeface="a타이틀고딕2" panose="02020600000000000000" pitchFamily="18" charset="-127"/>
                <a:ea typeface="a타이틀고딕2" panose="02020600000000000000" pitchFamily="18" charset="-127"/>
              </a:rPr>
              <a:t>박지홍</a:t>
            </a:r>
            <a:r>
              <a:rPr lang="en-US" altLang="ko-KR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. (2013). </a:t>
            </a:r>
            <a:r>
              <a:rPr lang="ko-KR" altLang="en-US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가상 프린트 비용</a:t>
            </a:r>
            <a:r>
              <a:rPr lang="en-US" altLang="ko-KR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(VPF) </a:t>
            </a:r>
            <a:r>
              <a:rPr lang="ko-KR" altLang="en-US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도입에 의한 국내 디지털 스크린 보급과 문제점 연구</a:t>
            </a:r>
            <a:r>
              <a:rPr lang="en-US" altLang="ko-KR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. </a:t>
            </a:r>
            <a:r>
              <a:rPr lang="ko-KR" altLang="en-US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영화연구</a:t>
            </a:r>
            <a:r>
              <a:rPr lang="en-US" altLang="ko-KR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, (57), 119-142.</a:t>
            </a:r>
            <a:endParaRPr lang="ko-KR" altLang="en-US" dirty="0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4D5D46-EB04-4595-91E5-FB64099C33D7}"/>
              </a:ext>
            </a:extLst>
          </p:cNvPr>
          <p:cNvSpPr txBox="1"/>
          <p:nvPr/>
        </p:nvSpPr>
        <p:spPr>
          <a:xfrm>
            <a:off x="649357" y="1338470"/>
            <a:ext cx="49298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DCK</a:t>
            </a:r>
            <a:r>
              <a:rPr lang="ko-KR" altLang="en-US" sz="20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 의 </a:t>
            </a:r>
            <a:r>
              <a:rPr lang="en-US" altLang="ko-KR" sz="20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VPF </a:t>
            </a:r>
            <a:r>
              <a:rPr lang="ko-KR" altLang="en-US" sz="20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징수방식 사례</a:t>
            </a:r>
            <a:r>
              <a:rPr lang="en-US" altLang="ko-KR" sz="20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*</a:t>
            </a:r>
            <a:endParaRPr lang="ko-KR" altLang="en-US" sz="2000" dirty="0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26016DE-FC43-49DB-BB5E-5FCFB76C3620}"/>
              </a:ext>
            </a:extLst>
          </p:cNvPr>
          <p:cNvSpPr txBox="1"/>
          <p:nvPr/>
        </p:nvSpPr>
        <p:spPr>
          <a:xfrm>
            <a:off x="457200" y="4041913"/>
            <a:ext cx="1104568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소니 코리아의 </a:t>
            </a:r>
            <a:r>
              <a:rPr lang="en-US" altLang="ko-KR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VPF</a:t>
            </a:r>
            <a:r>
              <a:rPr lang="ko-KR" altLang="en-US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 징수방식을 정확히 알 수는 없었지만</a:t>
            </a:r>
            <a:r>
              <a:rPr lang="en-US" altLang="ko-KR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,</a:t>
            </a:r>
          </a:p>
          <a:p>
            <a:endParaRPr lang="en-US" altLang="ko-KR" sz="3600" dirty="0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  <a:p>
            <a:pPr algn="ctr"/>
            <a:r>
              <a:rPr lang="ko-KR" altLang="en-US" sz="36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상영 기간 및 횟수와 </a:t>
            </a:r>
            <a:r>
              <a:rPr lang="en-US" altLang="ko-KR" sz="36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VPF</a:t>
            </a:r>
            <a:r>
              <a:rPr lang="ko-KR" altLang="en-US" sz="36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가 비례할 것임을 확인</a:t>
            </a:r>
          </a:p>
        </p:txBody>
      </p:sp>
    </p:spTree>
    <p:extLst>
      <p:ext uri="{BB962C8B-B14F-4D97-AF65-F5344CB8AC3E}">
        <p14:creationId xmlns:p14="http://schemas.microsoft.com/office/powerpoint/2010/main" val="32348841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447F096E-9CD6-4343-9284-6174DB2F54E2}"/>
              </a:ext>
            </a:extLst>
          </p:cNvPr>
          <p:cNvCxnSpPr>
            <a:cxnSpLocks/>
          </p:cNvCxnSpPr>
          <p:nvPr/>
        </p:nvCxnSpPr>
        <p:spPr>
          <a:xfrm>
            <a:off x="264160" y="904240"/>
            <a:ext cx="4257040" cy="0"/>
          </a:xfrm>
          <a:prstGeom prst="line">
            <a:avLst/>
          </a:prstGeom>
          <a:ln w="25400">
            <a:solidFill>
              <a:srgbClr val="494B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15019F1D-FB32-4979-80C6-CB5D06BC67CE}"/>
              </a:ext>
            </a:extLst>
          </p:cNvPr>
          <p:cNvSpPr txBox="1"/>
          <p:nvPr/>
        </p:nvSpPr>
        <p:spPr>
          <a:xfrm>
            <a:off x="457200" y="189755"/>
            <a:ext cx="4399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494B69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1. </a:t>
            </a:r>
            <a:r>
              <a:rPr lang="ko-KR" altLang="en-US" sz="3600" dirty="0">
                <a:solidFill>
                  <a:srgbClr val="494B69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분석 목적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ABEEFF1-4020-42A4-9971-6D849BC6ED87}"/>
              </a:ext>
            </a:extLst>
          </p:cNvPr>
          <p:cNvSpPr txBox="1"/>
          <p:nvPr/>
        </p:nvSpPr>
        <p:spPr>
          <a:xfrm>
            <a:off x="675861" y="1709530"/>
            <a:ext cx="1081377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따라서</a:t>
            </a:r>
            <a:r>
              <a:rPr lang="en-US" altLang="ko-KR" sz="24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, </a:t>
            </a:r>
            <a:r>
              <a:rPr lang="ko-KR" altLang="en-US" sz="24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특정 영화의 관객수를 예측한다면</a:t>
            </a:r>
            <a:endParaRPr lang="en-US" altLang="ko-KR" sz="2400" dirty="0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  <a:p>
            <a:endParaRPr lang="en-US" altLang="ko-KR" sz="2400" dirty="0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  <a:p>
            <a:r>
              <a:rPr lang="ko-KR" altLang="en-US" sz="24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이 정보를 통해서 소니 코리아는 보다 정확하게 </a:t>
            </a:r>
            <a:r>
              <a:rPr lang="en-US" altLang="ko-KR" sz="24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VPF</a:t>
            </a:r>
            <a:r>
              <a:rPr lang="ko-KR" altLang="en-US" sz="24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 수입을 예상할 수 있고</a:t>
            </a:r>
            <a:r>
              <a:rPr lang="en-US" altLang="ko-KR" sz="24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,</a:t>
            </a:r>
          </a:p>
          <a:p>
            <a:endParaRPr lang="en-US" altLang="ko-KR" sz="2400" dirty="0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  <a:p>
            <a:r>
              <a:rPr lang="en-US" altLang="ko-KR" sz="24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&gt;&gt; </a:t>
            </a:r>
            <a:r>
              <a:rPr lang="ko-KR" altLang="en-US" sz="24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보다 효율적이고 유연한 자금 운영 가능</a:t>
            </a:r>
            <a:r>
              <a:rPr lang="en-US" altLang="ko-KR" sz="24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!</a:t>
            </a:r>
            <a:endParaRPr lang="ko-KR" altLang="en-US" sz="2400" dirty="0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787372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447F096E-9CD6-4343-9284-6174DB2F54E2}"/>
              </a:ext>
            </a:extLst>
          </p:cNvPr>
          <p:cNvCxnSpPr>
            <a:cxnSpLocks/>
          </p:cNvCxnSpPr>
          <p:nvPr/>
        </p:nvCxnSpPr>
        <p:spPr>
          <a:xfrm>
            <a:off x="264160" y="904240"/>
            <a:ext cx="4257040" cy="0"/>
          </a:xfrm>
          <a:prstGeom prst="line">
            <a:avLst/>
          </a:prstGeom>
          <a:ln w="25400">
            <a:solidFill>
              <a:srgbClr val="494B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15019F1D-FB32-4979-80C6-CB5D06BC67CE}"/>
              </a:ext>
            </a:extLst>
          </p:cNvPr>
          <p:cNvSpPr txBox="1"/>
          <p:nvPr/>
        </p:nvSpPr>
        <p:spPr>
          <a:xfrm>
            <a:off x="457200" y="189755"/>
            <a:ext cx="4399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494B69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1. </a:t>
            </a:r>
            <a:r>
              <a:rPr lang="ko-KR" altLang="en-US" sz="3600" dirty="0">
                <a:solidFill>
                  <a:srgbClr val="494B69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기초 데이터 확보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4F72B3D-D414-452F-8753-FFA497A66351}"/>
              </a:ext>
            </a:extLst>
          </p:cNvPr>
          <p:cNvSpPr/>
          <p:nvPr/>
        </p:nvSpPr>
        <p:spPr>
          <a:xfrm>
            <a:off x="513669" y="1245397"/>
            <a:ext cx="30909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41300">
              <a:lnSpc>
                <a:spcPct val="100000"/>
              </a:lnSpc>
            </a:pPr>
            <a:r>
              <a:rPr lang="en-US" altLang="ko-KR" sz="2800" b="1" dirty="0">
                <a:solidFill>
                  <a:srgbClr val="9F5B72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Segoe UI Symbol"/>
              </a:rPr>
              <a:t>1. </a:t>
            </a:r>
            <a:r>
              <a:rPr lang="ko-KR" altLang="en-US" sz="2800" b="1" dirty="0">
                <a:solidFill>
                  <a:srgbClr val="9F5B72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Segoe UI Symbol"/>
              </a:rPr>
              <a:t>데이터의 누락</a:t>
            </a:r>
            <a:endParaRPr lang="en-US" altLang="ko-KR" sz="2400" b="1" dirty="0">
              <a:solidFill>
                <a:schemeClr val="tx2">
                  <a:lumMod val="75000"/>
                </a:schemeClr>
              </a:solidFill>
              <a:latin typeface="a타이틀고딕2" panose="02020600000000000000" pitchFamily="18" charset="-127"/>
              <a:ea typeface="a타이틀고딕2" panose="02020600000000000000" pitchFamily="18" charset="-127"/>
              <a:cs typeface="Segoe UI Symbol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726720A-3574-41B7-8280-5ACED7D606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248" y="2940147"/>
            <a:ext cx="4706987" cy="376326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500539" y="1399285"/>
            <a:ext cx="5514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ex) 2018.08.02</a:t>
            </a:r>
            <a:r>
              <a:rPr lang="ko-KR" altLang="en-US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에 상영한 영화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69061" y="2363373"/>
            <a:ext cx="5514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기존</a:t>
            </a:r>
            <a:r>
              <a:rPr lang="en-US" altLang="ko-KR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) </a:t>
            </a:r>
            <a:r>
              <a:rPr lang="ko-KR" altLang="en-US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제공된 데이터</a:t>
            </a:r>
            <a:r>
              <a:rPr lang="en-US" altLang="ko-KR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: 5</a:t>
            </a:r>
            <a:r>
              <a:rPr lang="ko-KR" altLang="en-US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편</a:t>
            </a: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B4ADBCAA-80D0-4926-9B95-7730D04054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7753" y="3038623"/>
            <a:ext cx="6208937" cy="3314635"/>
          </a:xfrm>
          <a:prstGeom prst="rect">
            <a:avLst/>
          </a:prstGeom>
        </p:spPr>
      </p:pic>
      <p:sp>
        <p:nvSpPr>
          <p:cNvPr id="14" name="Rectangle 11">
            <a:extLst>
              <a:ext uri="{FF2B5EF4-FFF2-40B4-BE49-F238E27FC236}">
                <a16:creationId xmlns:a16="http://schemas.microsoft.com/office/drawing/2014/main" id="{AC5D3419-2C01-45C7-9CD6-333445CF838A}"/>
              </a:ext>
            </a:extLst>
          </p:cNvPr>
          <p:cNvSpPr/>
          <p:nvPr/>
        </p:nvSpPr>
        <p:spPr>
          <a:xfrm>
            <a:off x="5779646" y="2913176"/>
            <a:ext cx="1724144" cy="52076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6414799" y="2377441"/>
            <a:ext cx="5514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실제</a:t>
            </a:r>
            <a:r>
              <a:rPr lang="en-US" altLang="ko-KR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) KOBIS</a:t>
            </a:r>
            <a:r>
              <a:rPr lang="ko-KR" altLang="en-US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에서 제공하는 데이터</a:t>
            </a:r>
            <a:r>
              <a:rPr lang="en-US" altLang="ko-KR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: 101</a:t>
            </a:r>
            <a:r>
              <a:rPr lang="ko-KR" altLang="en-US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편</a:t>
            </a:r>
          </a:p>
        </p:txBody>
      </p:sp>
      <p:cxnSp>
        <p:nvCxnSpPr>
          <p:cNvPr id="18" name="직선 연결선 17"/>
          <p:cNvCxnSpPr/>
          <p:nvPr/>
        </p:nvCxnSpPr>
        <p:spPr>
          <a:xfrm rot="5400000">
            <a:off x="3242605" y="4353951"/>
            <a:ext cx="4445391" cy="1406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48841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447F096E-9CD6-4343-9284-6174DB2F54E2}"/>
              </a:ext>
            </a:extLst>
          </p:cNvPr>
          <p:cNvCxnSpPr>
            <a:cxnSpLocks/>
          </p:cNvCxnSpPr>
          <p:nvPr/>
        </p:nvCxnSpPr>
        <p:spPr>
          <a:xfrm>
            <a:off x="264160" y="904240"/>
            <a:ext cx="4257040" cy="0"/>
          </a:xfrm>
          <a:prstGeom prst="line">
            <a:avLst/>
          </a:prstGeom>
          <a:ln w="25400">
            <a:solidFill>
              <a:srgbClr val="494B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15019F1D-FB32-4979-80C6-CB5D06BC67CE}"/>
              </a:ext>
            </a:extLst>
          </p:cNvPr>
          <p:cNvSpPr txBox="1"/>
          <p:nvPr/>
        </p:nvSpPr>
        <p:spPr>
          <a:xfrm>
            <a:off x="457200" y="189755"/>
            <a:ext cx="4399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494B69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1. </a:t>
            </a:r>
            <a:r>
              <a:rPr lang="ko-KR" altLang="en-US" sz="3600" dirty="0">
                <a:solidFill>
                  <a:srgbClr val="494B69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기초 데이터 확보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4F72B3D-D414-452F-8753-FFA497A66351}"/>
              </a:ext>
            </a:extLst>
          </p:cNvPr>
          <p:cNvSpPr/>
          <p:nvPr/>
        </p:nvSpPr>
        <p:spPr>
          <a:xfrm>
            <a:off x="991981" y="2033205"/>
            <a:ext cx="71785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41300"/>
            <a:r>
              <a:rPr lang="ko-KR" altLang="en-US" sz="2000" dirty="0">
                <a:solidFill>
                  <a:srgbClr val="9F5B72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Segoe UI Symbol"/>
              </a:rPr>
              <a:t>▰</a:t>
            </a:r>
            <a:r>
              <a:rPr lang="ko-KR" altLang="en-US" sz="2000" dirty="0">
                <a:solidFill>
                  <a:srgbClr val="C6D2E6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Segoe UI Symbol"/>
              </a:rPr>
              <a:t> 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Segoe UI Symbol"/>
              </a:rPr>
              <a:t>영화진흥위원회에서 제공하는 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Segoe UI Symbol"/>
              </a:rPr>
              <a:t>OPEN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Segoe UI Symbol"/>
              </a:rPr>
              <a:t> 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Segoe UI Symbol"/>
              </a:rPr>
              <a:t>API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Segoe UI Symbol"/>
              </a:rPr>
              <a:t>를 사용해 데이터를 다시 수집</a:t>
            </a:r>
          </a:p>
        </p:txBody>
      </p:sp>
      <p:pic>
        <p:nvPicPr>
          <p:cNvPr id="4" name="그림 3" descr="영화진흥위원회 오픈API - Internet Explorer">
            <a:hlinkClick r:id="rId3"/>
            <a:extLst>
              <a:ext uri="{FF2B5EF4-FFF2-40B4-BE49-F238E27FC236}">
                <a16:creationId xmlns:a16="http://schemas.microsoft.com/office/drawing/2014/main" id="{F4A64B76-EA5F-4DC5-8CB1-5ECF0E155CC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50" t="22802" r="24333" b="6083"/>
          <a:stretch/>
        </p:blipFill>
        <p:spPr>
          <a:xfrm>
            <a:off x="3315693" y="3214018"/>
            <a:ext cx="4787310" cy="351234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C4F72B3D-D414-452F-8753-FFA497A66351}"/>
              </a:ext>
            </a:extLst>
          </p:cNvPr>
          <p:cNvSpPr/>
          <p:nvPr/>
        </p:nvSpPr>
        <p:spPr>
          <a:xfrm>
            <a:off x="513669" y="1245397"/>
            <a:ext cx="286007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41300">
              <a:lnSpc>
                <a:spcPct val="100000"/>
              </a:lnSpc>
            </a:pPr>
            <a:r>
              <a:rPr lang="en-US" altLang="ko-KR" sz="2800" b="1" dirty="0">
                <a:solidFill>
                  <a:srgbClr val="9F5B72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Segoe UI Symbol"/>
              </a:rPr>
              <a:t>1. </a:t>
            </a:r>
            <a:r>
              <a:rPr lang="ko-KR" altLang="en-US" sz="2800" b="1" dirty="0">
                <a:solidFill>
                  <a:srgbClr val="9F5B72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Segoe UI Symbol"/>
              </a:rPr>
              <a:t>데이터의 누락</a:t>
            </a:r>
            <a:endParaRPr lang="en-US" altLang="ko-KR" sz="2400" b="1" dirty="0">
              <a:solidFill>
                <a:schemeClr val="tx2">
                  <a:lumMod val="75000"/>
                </a:schemeClr>
              </a:solidFill>
              <a:latin typeface="a타이틀고딕2" panose="02020600000000000000" pitchFamily="18" charset="-127"/>
              <a:ea typeface="a타이틀고딕2" panose="02020600000000000000" pitchFamily="18" charset="-127"/>
              <a:cs typeface="Segoe UI Symbol"/>
            </a:endParaRPr>
          </a:p>
        </p:txBody>
      </p:sp>
    </p:spTree>
    <p:extLst>
      <p:ext uri="{BB962C8B-B14F-4D97-AF65-F5344CB8AC3E}">
        <p14:creationId xmlns:p14="http://schemas.microsoft.com/office/powerpoint/2010/main" val="34741132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447F096E-9CD6-4343-9284-6174DB2F54E2}"/>
              </a:ext>
            </a:extLst>
          </p:cNvPr>
          <p:cNvCxnSpPr>
            <a:cxnSpLocks/>
          </p:cNvCxnSpPr>
          <p:nvPr/>
        </p:nvCxnSpPr>
        <p:spPr>
          <a:xfrm>
            <a:off x="264160" y="904240"/>
            <a:ext cx="4257040" cy="0"/>
          </a:xfrm>
          <a:prstGeom prst="line">
            <a:avLst/>
          </a:prstGeom>
          <a:ln w="25400">
            <a:solidFill>
              <a:srgbClr val="494B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15019F1D-FB32-4979-80C6-CB5D06BC67CE}"/>
              </a:ext>
            </a:extLst>
          </p:cNvPr>
          <p:cNvSpPr txBox="1"/>
          <p:nvPr/>
        </p:nvSpPr>
        <p:spPr>
          <a:xfrm>
            <a:off x="457200" y="189755"/>
            <a:ext cx="4399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494B69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1. </a:t>
            </a:r>
            <a:r>
              <a:rPr lang="ko-KR" altLang="en-US" sz="3600" dirty="0">
                <a:solidFill>
                  <a:srgbClr val="494B69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기초 데이터 확보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4F72B3D-D414-452F-8753-FFA497A66351}"/>
              </a:ext>
            </a:extLst>
          </p:cNvPr>
          <p:cNvSpPr/>
          <p:nvPr/>
        </p:nvSpPr>
        <p:spPr>
          <a:xfrm>
            <a:off x="991981" y="2033205"/>
            <a:ext cx="724749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41300"/>
            <a:r>
              <a:rPr lang="ko-KR" altLang="en-US" sz="2000" dirty="0">
                <a:solidFill>
                  <a:srgbClr val="9F5B72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Segoe UI Symbol"/>
              </a:rPr>
              <a:t>▰</a:t>
            </a:r>
            <a:r>
              <a:rPr lang="ko-KR" altLang="en-US" sz="2000" dirty="0">
                <a:solidFill>
                  <a:srgbClr val="C6D2E6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Segoe UI Symbol"/>
              </a:rPr>
              <a:t> 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Segoe UI Symbol"/>
              </a:rPr>
              <a:t>영화진흥위원회에서 제공하는 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Segoe UI Symbol"/>
              </a:rPr>
              <a:t>OPEN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Segoe UI Symbol"/>
              </a:rPr>
              <a:t> 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Segoe UI Symbol"/>
              </a:rPr>
              <a:t>API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Segoe UI Symbol"/>
              </a:rPr>
              <a:t>를 사용해 데이터를 다시 수집</a:t>
            </a:r>
          </a:p>
        </p:txBody>
      </p:sp>
      <p:pic>
        <p:nvPicPr>
          <p:cNvPr id="4" name="그림 3" descr="영화진흥위원회 오픈API - Internet Explorer">
            <a:hlinkClick r:id="rId3"/>
            <a:extLst>
              <a:ext uri="{FF2B5EF4-FFF2-40B4-BE49-F238E27FC236}">
                <a16:creationId xmlns:a16="http://schemas.microsoft.com/office/drawing/2014/main" id="{F4A64B76-EA5F-4DC5-8CB1-5ECF0E155CC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50" t="22802" r="24333" b="6083"/>
          <a:stretch/>
        </p:blipFill>
        <p:spPr>
          <a:xfrm>
            <a:off x="3315693" y="3214018"/>
            <a:ext cx="4787310" cy="351234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C4F72B3D-D414-452F-8753-FFA497A66351}"/>
              </a:ext>
            </a:extLst>
          </p:cNvPr>
          <p:cNvSpPr/>
          <p:nvPr/>
        </p:nvSpPr>
        <p:spPr>
          <a:xfrm>
            <a:off x="513669" y="1245397"/>
            <a:ext cx="30909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41300">
              <a:lnSpc>
                <a:spcPct val="100000"/>
              </a:lnSpc>
            </a:pPr>
            <a:r>
              <a:rPr lang="en-US" altLang="ko-KR" sz="2800" b="1" dirty="0">
                <a:solidFill>
                  <a:srgbClr val="9F5B72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Segoe UI Symbol"/>
              </a:rPr>
              <a:t>1. </a:t>
            </a:r>
            <a:r>
              <a:rPr lang="ko-KR" altLang="en-US" sz="2800" b="1" dirty="0">
                <a:solidFill>
                  <a:srgbClr val="9F5B72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Segoe UI Symbol"/>
              </a:rPr>
              <a:t>데이터의 누락</a:t>
            </a:r>
            <a:endParaRPr lang="en-US" altLang="ko-KR" sz="2400" b="1" dirty="0">
              <a:solidFill>
                <a:schemeClr val="tx2">
                  <a:lumMod val="75000"/>
                </a:schemeClr>
              </a:solidFill>
              <a:latin typeface="a타이틀고딕2" panose="02020600000000000000" pitchFamily="18" charset="-127"/>
              <a:ea typeface="a타이틀고딕2" panose="02020600000000000000" pitchFamily="18" charset="-127"/>
              <a:cs typeface="Segoe UI Symbo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86FED9-D3A1-42E2-A3F9-BAC4CC0F1B19}"/>
              </a:ext>
            </a:extLst>
          </p:cNvPr>
          <p:cNvSpPr txBox="1"/>
          <p:nvPr/>
        </p:nvSpPr>
        <p:spPr>
          <a:xfrm>
            <a:off x="3992880" y="3623472"/>
            <a:ext cx="4348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KOBIS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는 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API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를 통해 일별 박스오피스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, 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영화 정보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, 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영화인 정보 등을 제공하고 있음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!</a:t>
            </a:r>
            <a:endParaRPr lang="ko-KR" altLang="en-US" dirty="0">
              <a:solidFill>
                <a:schemeClr val="tx2">
                  <a:lumMod val="75000"/>
                </a:schemeClr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A5A5834-CDE6-48A7-BB01-CBDC069D4AD0}"/>
              </a:ext>
            </a:extLst>
          </p:cNvPr>
          <p:cNvSpPr txBox="1"/>
          <p:nvPr/>
        </p:nvSpPr>
        <p:spPr>
          <a:xfrm>
            <a:off x="3804920" y="4893773"/>
            <a:ext cx="4724400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2008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년 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1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월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1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일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~2018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년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12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월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31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일 개봉 기준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, 10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등 이내 일별 박스오피스 데이터를 가져옴</a:t>
            </a:r>
            <a:endParaRPr lang="en-US" altLang="ko-KR" dirty="0">
              <a:solidFill>
                <a:schemeClr val="tx2">
                  <a:lumMod val="75000"/>
                </a:schemeClr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  <a:p>
            <a:endParaRPr lang="en-US" altLang="ko-KR" sz="700" dirty="0">
              <a:solidFill>
                <a:schemeClr val="tx2">
                  <a:lumMod val="75000"/>
                </a:schemeClr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  <a:p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(</a:t>
            </a:r>
            <a:r>
              <a:rPr lang="ko-KR" altLang="en-US" sz="1400" dirty="0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오래된 데이터를 사용하면 오차가 늘어날 것으로 판단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, </a:t>
            </a:r>
          </a:p>
          <a:p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10</a:t>
            </a:r>
            <a:r>
              <a:rPr lang="ko-KR" altLang="en-US" sz="1400" dirty="0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위 밖의 영화는 비주류 영화로 중요하지 않은 데이터로 분류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)</a:t>
            </a:r>
            <a:endParaRPr lang="ko-KR" altLang="en-US" sz="1400" dirty="0">
              <a:solidFill>
                <a:schemeClr val="tx2">
                  <a:lumMod val="75000"/>
                </a:schemeClr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045044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788</TotalTime>
  <Words>3122</Words>
  <Application>Microsoft Office PowerPoint</Application>
  <PresentationFormat>Widescreen</PresentationFormat>
  <Paragraphs>404</Paragraphs>
  <Slides>33</Slides>
  <Notes>30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9" baseType="lpstr">
      <vt:lpstr>Wingdings</vt:lpstr>
      <vt:lpstr>Arial</vt:lpstr>
      <vt:lpstr>맑은 고딕</vt:lpstr>
      <vt:lpstr>a타이틀고딕2</vt:lpstr>
      <vt:lpstr>Office 테마</vt:lpstr>
      <vt:lpstr>Paintbrush Picture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다연 강</dc:creator>
  <cp:lastModifiedBy>간 정현</cp:lastModifiedBy>
  <cp:revision>65</cp:revision>
  <dcterms:created xsi:type="dcterms:W3CDTF">2020-01-07T02:25:18Z</dcterms:created>
  <dcterms:modified xsi:type="dcterms:W3CDTF">2020-01-10T03:50:07Z</dcterms:modified>
</cp:coreProperties>
</file>